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7" r:id="rId2"/>
    <p:sldId id="313" r:id="rId3"/>
    <p:sldId id="257" r:id="rId4"/>
    <p:sldId id="272" r:id="rId5"/>
    <p:sldId id="300" r:id="rId6"/>
    <p:sldId id="306" r:id="rId7"/>
    <p:sldId id="322" r:id="rId8"/>
    <p:sldId id="273" r:id="rId9"/>
    <p:sldId id="301" r:id="rId10"/>
    <p:sldId id="318" r:id="rId11"/>
    <p:sldId id="302" r:id="rId12"/>
    <p:sldId id="275" r:id="rId13"/>
    <p:sldId id="290" r:id="rId14"/>
    <p:sldId id="319" r:id="rId15"/>
    <p:sldId id="321" r:id="rId16"/>
    <p:sldId id="320" r:id="rId17"/>
    <p:sldId id="303" r:id="rId18"/>
    <p:sldId id="291" r:id="rId19"/>
    <p:sldId id="274" r:id="rId20"/>
    <p:sldId id="292" r:id="rId21"/>
    <p:sldId id="314" r:id="rId22"/>
    <p:sldId id="315" r:id="rId23"/>
    <p:sldId id="278" r:id="rId24"/>
    <p:sldId id="308" r:id="rId25"/>
    <p:sldId id="309" r:id="rId26"/>
    <p:sldId id="310" r:id="rId27"/>
    <p:sldId id="311" r:id="rId28"/>
    <p:sldId id="312" r:id="rId29"/>
    <p:sldId id="283" r:id="rId30"/>
    <p:sldId id="285" r:id="rId31"/>
    <p:sldId id="316" r:id="rId32"/>
    <p:sldId id="265" r:id="rId33"/>
    <p:sldId id="288" r:id="rId34"/>
    <p:sldId id="296" r:id="rId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1" autoAdjust="0"/>
    <p:restoredTop sz="94676" autoAdjust="0"/>
  </p:normalViewPr>
  <p:slideViewPr>
    <p:cSldViewPr>
      <p:cViewPr varScale="1">
        <p:scale>
          <a:sx n="72" d="100"/>
          <a:sy n="72" d="100"/>
        </p:scale>
        <p:origin x="16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EC4AF-4305-4040-AFAA-5DCF2545B8C7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B27BF-1861-4C32-93A4-982AD76F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B27BF-1861-4C32-93A4-982AD76FCC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2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B27BF-1861-4C32-93A4-982AD76FCC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1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B6D2-9255-4E47-8C86-A30FFF0B3984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3801-F2A5-4020-B8C6-B72A779DFB3F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507-1837-4F5E-90C7-10B2AE50A142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C8E-8679-40D8-87A8-60A461077C3F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062F-7446-4A7A-8722-9BA63C1478D6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FCE5-12E2-4E35-98A8-6EFEBB43D2F8}" type="datetime1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9D18-5B7B-457E-9D5F-A89593D4553C}" type="datetime1">
              <a:rPr lang="ru-RU" smtClean="0"/>
              <a:t>27.04.2022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96E9-BD09-4B11-A575-5D722A3F564D}" type="datetime1">
              <a:rPr lang="ru-RU" smtClean="0"/>
              <a:t>27.04.2022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73EE-7C57-430D-B763-8C502BE81B8F}" type="datetime1">
              <a:rPr lang="ru-RU" smtClean="0"/>
              <a:t>27.04.2022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6338-8963-4955-ADB4-B1EC535E979F}" type="datetime1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8535-2CEB-48D3-B967-7D256C8627B7}" type="datetime1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B63AC38-5AB9-432C-85E5-0BA7B3140021}" type="datetime1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image" Target="../media/image2.w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2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1.e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2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4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7.e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9.jp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.pn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3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6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Option1 SPE_Almaty_logo">
            <a:extLst>
              <a:ext uri="{FF2B5EF4-FFF2-40B4-BE49-F238E27FC236}">
                <a16:creationId xmlns:a16="http://schemas.microsoft.com/office/drawing/2014/main" id="{8EBE85B3-FB16-4025-BCEF-4827A487E4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0" y="5602113"/>
            <a:ext cx="15120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F2652-3659-4F95-BD5D-A2A76FF69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34" y="2302584"/>
            <a:ext cx="2880000" cy="1618243"/>
          </a:xfrm>
          <a:prstGeom prst="rect">
            <a:avLst/>
          </a:prstGeom>
        </p:spPr>
      </p:pic>
      <p:pic>
        <p:nvPicPr>
          <p:cNvPr id="2275" name="Picture 22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3857" r="10314" b="9441"/>
          <a:stretch/>
        </p:blipFill>
        <p:spPr bwMode="auto">
          <a:xfrm>
            <a:off x="4282988" y="3734173"/>
            <a:ext cx="756000" cy="70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\\USER-ПК\Documents\5 SPE - Rig Watch and Rogtec KDR 2015\SPE\Picture\Kalamkas\Rail way for 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286199" cy="18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4" name="Picture 226" descr="\\ppm_dc\ktc\Documents\3 Companies Operator\6 Karachaganak KPO\Milestone 1 report document\working documents\jack and claw pictu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34" y="4436767"/>
            <a:ext cx="1728000" cy="9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0" name="CorelDRAW" r:id="rId9" imgW="2509920" imgH="272880" progId="CorelDraw.Graphic.15">
                  <p:embed/>
                </p:oleObj>
              </mc:Choice>
              <mc:Fallback>
                <p:oleObj name="CorelDRAW" r:id="rId9" imgW="2509920" imgH="272880" progId="CorelDraw.Graphic.15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195736" y="5733256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9900CC"/>
                </a:solidFill>
              </a:rPr>
              <a:t>Аскар </a:t>
            </a:r>
            <a:r>
              <a:rPr lang="ru-RU" dirty="0" err="1">
                <a:solidFill>
                  <a:srgbClr val="9900CC"/>
                </a:solidFill>
              </a:rPr>
              <a:t>Далбаев</a:t>
            </a:r>
            <a:r>
              <a:rPr lang="ru-RU" dirty="0">
                <a:solidFill>
                  <a:srgbClr val="9900CC"/>
                </a:solidFill>
              </a:rPr>
              <a:t> – Дэвид Блэкмор</a:t>
            </a:r>
          </a:p>
          <a:p>
            <a:r>
              <a:rPr lang="ru-RU" dirty="0">
                <a:solidFill>
                  <a:srgbClr val="9900CC"/>
                </a:solidFill>
              </a:rPr>
              <a:t>Алматы, 202</a:t>
            </a:r>
            <a:r>
              <a:rPr lang="en-US" dirty="0">
                <a:solidFill>
                  <a:srgbClr val="9900CC"/>
                </a:solidFill>
              </a:rPr>
              <a:t>2</a:t>
            </a:r>
            <a:endParaRPr lang="ru-RU" dirty="0">
              <a:solidFill>
                <a:srgbClr val="9900CC"/>
              </a:solidFill>
            </a:endParaRPr>
          </a:p>
        </p:txBody>
      </p:sp>
      <p:pic>
        <p:nvPicPr>
          <p:cNvPr id="2279" name="Picture 231" descr="\\ppm_dc\ktc\Documents\3 Companies Operator\6 Karachaganak KPO\Milestone 1 report document\working documents\ЭМШ Каламкас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1656184" cy="21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</a:t>
            </a:fld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91745" y="44624"/>
            <a:ext cx="78313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 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 перспективы разработки месторождений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строительством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наклонно-направленных и горизонтальных скважин с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кустовым расположением устьев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4F246E-EA2A-475E-8CBC-021055306F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0488" y="2295186"/>
            <a:ext cx="3924000" cy="3538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D5546F-523D-4FA7-85D9-FC22A6990B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20" y="4149080"/>
            <a:ext cx="2016000" cy="16210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4A6F23-ED72-474B-889C-AF3C5795E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7744" y="4509120"/>
            <a:ext cx="1656000" cy="12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Дунга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</a:p>
          <a:p>
            <a:pPr marL="0" indent="0"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name="CorelDRAW" r:id="rId3" imgW="2509920" imgH="272880" progId="CorelDraw.Graphic.15">
                  <p:embed/>
                </p:oleObj>
              </mc:Choice>
              <mc:Fallback>
                <p:oleObj name="CorelDRAW" r:id="rId3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10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34617" y="1735063"/>
            <a:ext cx="39630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Компания </a:t>
            </a:r>
            <a:r>
              <a:rPr lang="ru-RU" dirty="0" err="1"/>
              <a:t>Партекс</a:t>
            </a:r>
            <a:r>
              <a:rPr lang="ru-RU" dirty="0"/>
              <a:t> Ойл/Оман Ойл предприняли первую попытку разработки месторождения </a:t>
            </a:r>
            <a:r>
              <a:rPr lang="ru-RU" dirty="0" err="1"/>
              <a:t>Дунга</a:t>
            </a:r>
            <a:r>
              <a:rPr lang="ru-RU" dirty="0"/>
              <a:t> бурением шестью горизонтальными скважинами. С горизонтальной частью 150 метров, глубина 1750 м по вертикали в </a:t>
            </a:r>
            <a:r>
              <a:rPr lang="ru-RU" dirty="0" err="1"/>
              <a:t>заглинизированном</a:t>
            </a:r>
            <a:r>
              <a:rPr lang="ru-RU" dirty="0"/>
              <a:t> песчанике, малопроницаемом коллекторе Апта. </a:t>
            </a:r>
          </a:p>
          <a:p>
            <a:pPr algn="just"/>
            <a:r>
              <a:rPr lang="ru-RU" dirty="0"/>
              <a:t>Скважину закончили спуском 114 мм щелевым фильтром, в открытом стволе.</a:t>
            </a:r>
          </a:p>
          <a:p>
            <a:pPr algn="just"/>
            <a:r>
              <a:rPr lang="ru-RU" dirty="0"/>
              <a:t>Освоение и испытание скважин не показало улучшения дебита добычи по сравнению с вертикальными скважинами, неоднократные попытки стимулировать добычу кислотной обработкой и ПАВ.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10</a:t>
            </a:fld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66454-8485-4ABB-BE7F-C2E21CF2B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71" y="1311732"/>
            <a:ext cx="3862762" cy="5112000"/>
          </a:xfrm>
          <a:prstGeom prst="rect">
            <a:avLst/>
          </a:prstGeom>
        </p:spPr>
      </p:pic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500D0CE9-C1C1-4339-9341-E6F2407CD09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69" y="504296"/>
            <a:ext cx="144000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84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Месторождение Сайгак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endParaRPr lang="en-US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4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3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1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246" t="3975" r="7594" b="6630"/>
          <a:stretch/>
        </p:blipFill>
        <p:spPr>
          <a:xfrm>
            <a:off x="3744504" y="2255172"/>
            <a:ext cx="5364000" cy="4126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906954"/>
            <a:ext cx="3600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Маерск</a:t>
            </a:r>
            <a:r>
              <a:rPr lang="ru-RU" dirty="0"/>
              <a:t> </a:t>
            </a:r>
            <a:r>
              <a:rPr lang="ru-RU" dirty="0" err="1"/>
              <a:t>ойл</a:t>
            </a:r>
            <a:r>
              <a:rPr lang="ru-RU" dirty="0"/>
              <a:t> прекрасно справились с пересеченной холмистой местностью и водной преградой – рекой, которые затрудняли передвижение буровой установки.</a:t>
            </a:r>
          </a:p>
          <a:p>
            <a:pPr algn="just"/>
            <a:r>
              <a:rPr lang="ru-RU" dirty="0"/>
              <a:t>Также ограниченное пространство  для развития инфраструктуры месторождения, способствовало решению о бурении наклонных скважин с одного куста.</a:t>
            </a:r>
          </a:p>
          <a:p>
            <a:pPr algn="just"/>
            <a:r>
              <a:rPr lang="ru-RU" dirty="0"/>
              <a:t>В кусте было 6 скважин и расстояние между устьями скважин 3,5 м.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11</a:t>
            </a:fld>
            <a:endParaRPr lang="ru-RU" sz="1200" dirty="0"/>
          </a:p>
        </p:txBody>
      </p:sp>
      <p:pic>
        <p:nvPicPr>
          <p:cNvPr id="10" name="Рисунок 9" descr="Option1 SPE_Almaty_logo">
            <a:extLst>
              <a:ext uri="{FF2B5EF4-FFF2-40B4-BE49-F238E27FC236}">
                <a16:creationId xmlns:a16="http://schemas.microsoft.com/office/drawing/2014/main" id="{10D41A5D-D393-4AFB-A7BB-3DAD6F7A1DB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2" y="979484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6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Месторождение Сайгак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endParaRPr lang="en-US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52913" y="2420888"/>
            <a:ext cx="395595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2001 г, компанией </a:t>
            </a:r>
            <a:r>
              <a:rPr lang="en-US" sz="2000" dirty="0"/>
              <a:t>Maersk Oil</a:t>
            </a:r>
            <a:r>
              <a:rPr lang="ru-RU" sz="2000" dirty="0"/>
              <a:t>, на буровой установке №207 </a:t>
            </a:r>
            <a:r>
              <a:rPr lang="en-US" sz="2000" dirty="0"/>
              <a:t>Nabors Drilling </a:t>
            </a:r>
            <a:r>
              <a:rPr lang="ru-RU" sz="2000" dirty="0"/>
              <a:t>использовалась простая модифицированная система салазок для перемещения буровой установки с полной нагрузкой со скважины на скважину,  по технологии  конвейерного/</a:t>
            </a:r>
            <a:r>
              <a:rPr lang="en-US" sz="2000" dirty="0"/>
              <a:t>Batch drilling, </a:t>
            </a:r>
            <a:r>
              <a:rPr lang="ru-RU" sz="2000" dirty="0"/>
              <a:t> бурения.</a:t>
            </a:r>
          </a:p>
          <a:p>
            <a:pPr algn="just"/>
            <a:endParaRPr lang="ru-RU" sz="20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0" name="Picture 2" descr="207 maersk location building the cell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/>
          <a:stretch/>
        </p:blipFill>
        <p:spPr bwMode="auto">
          <a:xfrm>
            <a:off x="2483768" y="1988840"/>
            <a:ext cx="2608188" cy="38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4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1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91087" y="6341785"/>
            <a:ext cx="1161826" cy="365125"/>
          </a:xfrm>
        </p:spPr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12</a:t>
            </a:fld>
            <a:endParaRPr lang="ru-RU" sz="1200" dirty="0"/>
          </a:p>
        </p:txBody>
      </p:sp>
      <p:pic>
        <p:nvPicPr>
          <p:cNvPr id="9" name="Picture 6" descr="Saigak in win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9" y="2097272"/>
            <a:ext cx="3158094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Option1 SPE_Almaty_logo">
            <a:extLst>
              <a:ext uri="{FF2B5EF4-FFF2-40B4-BE49-F238E27FC236}">
                <a16:creationId xmlns:a16="http://schemas.microsoft.com/office/drawing/2014/main" id="{35B6F513-4A92-4336-9A38-C53666238D4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6" y="658005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28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Кашаган</a:t>
            </a:r>
            <a:endParaRPr lang="ru-RU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1196752"/>
            <a:ext cx="46085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2002 году на проекте </a:t>
            </a:r>
            <a:r>
              <a:rPr lang="ru-RU" dirty="0" err="1"/>
              <a:t>Кашаган</a:t>
            </a:r>
            <a:r>
              <a:rPr lang="ru-RU" dirty="0"/>
              <a:t>, в Каспийском море были построены первые искусственные острова. Для кустового бурения использовались обычная наземная буровая установка  </a:t>
            </a:r>
            <a:r>
              <a:rPr lang="ru-RU" dirty="0" err="1"/>
              <a:t>Дойтаг</a:t>
            </a:r>
            <a:r>
              <a:rPr lang="ru-RU" dirty="0"/>
              <a:t> Т-47 мощностью 3000 </a:t>
            </a:r>
            <a:r>
              <a:rPr lang="ru-RU" dirty="0" err="1"/>
              <a:t>л.с</a:t>
            </a:r>
            <a:r>
              <a:rPr lang="ru-RU" dirty="0"/>
              <a:t>. и две собственные установки №401 и №402 </a:t>
            </a:r>
            <a:r>
              <a:rPr lang="en-US" dirty="0"/>
              <a:t>NCOC</a:t>
            </a:r>
            <a:r>
              <a:rPr lang="ru-RU" dirty="0"/>
              <a:t>, специально построенные под заказ, с системой скольжения для передвижения. </a:t>
            </a:r>
          </a:p>
          <a:p>
            <a:pPr algn="just"/>
            <a:r>
              <a:rPr lang="ru-RU" dirty="0"/>
              <a:t>Расстояния 5-10 метров между устьями скважин и 7 скважин в одном кусте.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течение всего проекта использовались технология  конвейерного (</a:t>
            </a:r>
            <a:r>
              <a:rPr lang="ru-RU" dirty="0" err="1"/>
              <a:t>по-интервального</a:t>
            </a:r>
            <a:r>
              <a:rPr lang="ru-RU" dirty="0"/>
              <a:t>) бурения. Пробурено 40 скважин. Средняя глубина 5000 м, профиль скважин «</a:t>
            </a:r>
            <a:r>
              <a:rPr lang="en-US" dirty="0"/>
              <a:t>S</a:t>
            </a:r>
            <a:r>
              <a:rPr lang="ru-RU" dirty="0"/>
              <a:t>». Максимальный угол наклона 45-50 градусов.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0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9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13</a:t>
            </a:fld>
            <a:endParaRPr lang="ru-RU" sz="12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3DB9F0F-2C1E-4F2D-AE2C-DB250EDD5DA4}"/>
              </a:ext>
            </a:extLst>
          </p:cNvPr>
          <p:cNvGrpSpPr/>
          <p:nvPr/>
        </p:nvGrpSpPr>
        <p:grpSpPr>
          <a:xfrm>
            <a:off x="-185292" y="1988840"/>
            <a:ext cx="4392489" cy="3960440"/>
            <a:chOff x="-185292" y="1988840"/>
            <a:chExt cx="4392489" cy="396044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FCE2A91-66AC-411C-A76D-B28C21E238F6}"/>
                </a:ext>
              </a:extLst>
            </p:cNvPr>
            <p:cNvGrpSpPr/>
            <p:nvPr/>
          </p:nvGrpSpPr>
          <p:grpSpPr>
            <a:xfrm>
              <a:off x="-185292" y="1988840"/>
              <a:ext cx="4392489" cy="3960440"/>
              <a:chOff x="-36512" y="1916832"/>
              <a:chExt cx="4392489" cy="396044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" t="8517" r="11135" b="26010"/>
              <a:stretch/>
            </p:blipFill>
            <p:spPr bwMode="auto">
              <a:xfrm>
                <a:off x="827585" y="1916832"/>
                <a:ext cx="3528392" cy="3096000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7"/>
              <a:srcRect l="27013" t="13022" r="28514" b="18909"/>
              <a:stretch/>
            </p:blipFill>
            <p:spPr>
              <a:xfrm>
                <a:off x="-36512" y="4581128"/>
                <a:ext cx="3096344" cy="1296144"/>
              </a:xfrm>
              <a:prstGeom prst="rect">
                <a:avLst/>
              </a:prstGeom>
            </p:spPr>
          </p:pic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90450" y="1995228"/>
              <a:ext cx="1016747" cy="11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F830DF8F-C1A8-4F99-9D38-9AB76DF6080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2" y="628018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04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4B6E6E-40E0-451D-BB51-81AA69C8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1" y="1584613"/>
            <a:ext cx="7200000" cy="464115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Дунга</a:t>
            </a:r>
            <a:endParaRPr lang="ru-RU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4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10463" y="2090172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2002 году на проект </a:t>
            </a:r>
            <a:r>
              <a:rPr lang="ru-RU" dirty="0" err="1"/>
              <a:t>Дунга</a:t>
            </a:r>
            <a:r>
              <a:rPr lang="ru-RU" dirty="0"/>
              <a:t> пришел </a:t>
            </a:r>
            <a:r>
              <a:rPr lang="ru-RU" dirty="0" err="1"/>
              <a:t>Маерск</a:t>
            </a:r>
            <a:r>
              <a:rPr lang="ru-RU" dirty="0"/>
              <a:t> </a:t>
            </a:r>
            <a:r>
              <a:rPr lang="ru-RU" dirty="0" err="1"/>
              <a:t>ойл</a:t>
            </a:r>
            <a:r>
              <a:rPr lang="ru-RU" dirty="0"/>
              <a:t>, рекордсмен по бурению горизонтальных скважин в мире и они предприняли вторую попытку разбурить месторождение горизонтальными скважинами с длинными горизонтальными секциями до 2000 м. </a:t>
            </a:r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14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B264C822-6BF1-4C39-8846-CA2FFC91E5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81" y="5114250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05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9"/>
            <a:ext cx="8712967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Шагырлы-Шомышты</a:t>
            </a:r>
            <a:endParaRPr lang="ru-RU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0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15</a:t>
            </a:fld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BDFB3-4389-4422-8FFD-DD7E21C015D4}"/>
              </a:ext>
            </a:extLst>
          </p:cNvPr>
          <p:cNvSpPr txBox="1"/>
          <p:nvPr/>
        </p:nvSpPr>
        <p:spPr>
          <a:xfrm>
            <a:off x="3478598" y="1196752"/>
            <a:ext cx="159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410F6-21FA-41AD-9F3F-6F94DC2685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74" t="4253" r="18068" b="8085"/>
          <a:stretch/>
        </p:blipFill>
        <p:spPr>
          <a:xfrm>
            <a:off x="611560" y="1900933"/>
            <a:ext cx="5256585" cy="39763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96137" y="1268760"/>
            <a:ext cx="310313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2005 году </a:t>
            </a:r>
            <a:r>
              <a:rPr lang="ru-RU" dirty="0" err="1"/>
              <a:t>Каспиан</a:t>
            </a:r>
            <a:r>
              <a:rPr lang="ru-RU" dirty="0"/>
              <a:t> Газ, пробурил одну горизонтальную </a:t>
            </a:r>
            <a:r>
              <a:rPr lang="kk-KZ" dirty="0"/>
              <a:t>глубиной</a:t>
            </a:r>
            <a:r>
              <a:rPr lang="ru-RU" dirty="0"/>
              <a:t> </a:t>
            </a:r>
            <a:r>
              <a:rPr lang="en-US" dirty="0"/>
              <a:t>992</a:t>
            </a:r>
            <a:r>
              <a:rPr lang="ru-RU" dirty="0"/>
              <a:t> по стволу/364</a:t>
            </a:r>
            <a:r>
              <a:rPr lang="en-US" dirty="0"/>
              <a:t> </a:t>
            </a:r>
            <a:r>
              <a:rPr lang="kk-KZ" dirty="0"/>
              <a:t>метров по вертикали, </a:t>
            </a:r>
            <a:r>
              <a:rPr lang="ru-RU" dirty="0"/>
              <a:t>скважину для сравнения продуктивности аптского газового резервуара. </a:t>
            </a:r>
          </a:p>
          <a:p>
            <a:pPr algn="just"/>
            <a:r>
              <a:rPr lang="ru-RU" dirty="0"/>
              <a:t>В горизонтальный ствол спущен 4.1/2</a:t>
            </a:r>
            <a:r>
              <a:rPr lang="en-US" dirty="0"/>
              <a:t>” </a:t>
            </a:r>
            <a:r>
              <a:rPr lang="ru-RU" dirty="0"/>
              <a:t>щелевой фильтр. Вызов притока и испытание прошло методом </a:t>
            </a:r>
            <a:r>
              <a:rPr lang="ru-RU" dirty="0" err="1"/>
              <a:t>свабирования</a:t>
            </a:r>
            <a:r>
              <a:rPr lang="ru-RU" dirty="0"/>
              <a:t>, без очистки забоя спуском гибкими НКТ. Это было одной из ошибок и отразилось на низком результате притока газа.</a:t>
            </a:r>
          </a:p>
          <a:p>
            <a:pPr algn="just"/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CA6F5E-4A03-4882-9925-8D7FA02B93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19551" r="12611"/>
          <a:stretch/>
        </p:blipFill>
        <p:spPr>
          <a:xfrm>
            <a:off x="3923928" y="3140968"/>
            <a:ext cx="1945586" cy="1620000"/>
          </a:xfrm>
          <a:prstGeom prst="rect">
            <a:avLst/>
          </a:prstGeom>
        </p:spPr>
      </p:pic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99A9C56C-6636-4F64-9DB5-A4C549AAC55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1205489"/>
            <a:ext cx="1404000" cy="11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37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Дунга</a:t>
            </a:r>
            <a:endParaRPr lang="ru-RU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088" y="1196752"/>
            <a:ext cx="85013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апреле 2010 году на проект </a:t>
            </a:r>
            <a:r>
              <a:rPr lang="ru-RU" dirty="0" err="1"/>
              <a:t>Дунга</a:t>
            </a:r>
            <a:r>
              <a:rPr lang="ru-RU" dirty="0"/>
              <a:t> </a:t>
            </a:r>
            <a:r>
              <a:rPr lang="ru-RU" dirty="0" err="1"/>
              <a:t>Маерск</a:t>
            </a:r>
            <a:r>
              <a:rPr lang="ru-RU" dirty="0"/>
              <a:t> успешно закончил бурением 3785 м по стволу/1797 м</a:t>
            </a:r>
            <a:r>
              <a:rPr lang="en-US" dirty="0"/>
              <a:t>TVD</a:t>
            </a:r>
            <a:r>
              <a:rPr lang="ru-RU" dirty="0"/>
              <a:t>, горизонтальную скважину с длинными интервалом в нижележащем </a:t>
            </a:r>
            <a:r>
              <a:rPr lang="ru-RU" dirty="0">
                <a:solidFill>
                  <a:srgbClr val="FF0000"/>
                </a:solidFill>
              </a:rPr>
              <a:t>карбонат (</a:t>
            </a:r>
            <a:r>
              <a:rPr lang="ru-RU" dirty="0" err="1">
                <a:solidFill>
                  <a:srgbClr val="FF0000"/>
                </a:solidFill>
              </a:rPr>
              <a:t>валанжинском</a:t>
            </a:r>
            <a:r>
              <a:rPr lang="ru-RU" dirty="0">
                <a:solidFill>
                  <a:srgbClr val="FF0000"/>
                </a:solidFill>
              </a:rPr>
              <a:t>) доломитовом</a:t>
            </a:r>
            <a:r>
              <a:rPr lang="ru-RU" dirty="0"/>
              <a:t> коллекторе. 177,8 мм перфорированный 144 отверстиями по 6 мм, хвостовик 2195-3875 метров по стволу. Не цементированный. Длительность бурения 29 дней. Стоимость бурения около 5,0 млн долларов.</a:t>
            </a:r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0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16</a:t>
            </a:fld>
            <a:endParaRPr lang="ru-RU" sz="1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D8588D-0C34-4172-ADEE-59EE5B3B17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5" r="1963" b="166"/>
          <a:stretch/>
        </p:blipFill>
        <p:spPr>
          <a:xfrm>
            <a:off x="391088" y="3258108"/>
            <a:ext cx="7200000" cy="2750698"/>
          </a:xfrm>
          <a:prstGeom prst="rect">
            <a:avLst/>
          </a:prstGeom>
        </p:spPr>
      </p:pic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80EDAAFA-B8CA-43C5-81CA-6986593AFE3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39" y="5026518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43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8640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  <a:endParaRPr lang="ru-RU" sz="16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>
                <a:solidFill>
                  <a:schemeClr val="bg1"/>
                </a:solidFill>
                <a:latin typeface="+mj-lt"/>
              </a:rPr>
              <a:t>Комсомольское 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8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098" t="6223" r="6757" b="13918"/>
          <a:stretch/>
        </p:blipFill>
        <p:spPr>
          <a:xfrm>
            <a:off x="3283522" y="2224198"/>
            <a:ext cx="5616625" cy="38164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6024" y="1762938"/>
            <a:ext cx="3059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месторождении</a:t>
            </a:r>
            <a:r>
              <a:rPr lang="en-US" dirty="0"/>
              <a:t> </a:t>
            </a:r>
            <a:r>
              <a:rPr lang="ru-RU" dirty="0"/>
              <a:t>Комсомольское, также как и на месторождении </a:t>
            </a:r>
            <a:r>
              <a:rPr lang="ru-RU" dirty="0" err="1"/>
              <a:t>Арман</a:t>
            </a:r>
            <a:r>
              <a:rPr lang="ru-RU" dirty="0"/>
              <a:t> потребовалось построить насыпную площадку в затапливаемой зоне залива Комсомольский, восточного побережья Каспийского моря. </a:t>
            </a:r>
            <a:endParaRPr lang="en-US" dirty="0"/>
          </a:p>
          <a:p>
            <a:pPr algn="just"/>
            <a:r>
              <a:rPr lang="ru-RU" dirty="0"/>
              <a:t>Горизонтальные скважины с глубиной 5000 по стволу и 3050 метров по вертикали.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17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373B5327-2392-48D9-A199-DAB78F96AE8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20" y="5000159"/>
            <a:ext cx="1476000" cy="11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1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8640"/>
            <a:ext cx="8712967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Комсомольское 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Строительство буровой площадки в затапливаемых районах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1196752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FF0000"/>
              </a:solidFill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0" name="Picture 6" descr="IMG_0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2636913"/>
            <a:ext cx="4032911" cy="3456383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 descr="160920082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162" y="2615980"/>
            <a:ext cx="4492907" cy="3477316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71569" y="4508817"/>
            <a:ext cx="130414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200" dirty="0"/>
              <a:t>Затапливаемая зона</a:t>
            </a:r>
            <a:endParaRPr lang="de-AT" altLang="en-US" sz="12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71800" y="2458072"/>
            <a:ext cx="159953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200" dirty="0"/>
              <a:t>Направление движения воды</a:t>
            </a:r>
            <a:endParaRPr lang="de-AT" altLang="en-US" sz="1200" dirty="0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753889" y="2979147"/>
            <a:ext cx="2521967" cy="665877"/>
          </a:xfrm>
          <a:custGeom>
            <a:avLst/>
            <a:gdLst>
              <a:gd name="T0" fmla="*/ 2147483647 w 1634"/>
              <a:gd name="T1" fmla="*/ 2147483647 h 449"/>
              <a:gd name="T2" fmla="*/ 2147483647 w 1634"/>
              <a:gd name="T3" fmla="*/ 2147483647 h 449"/>
              <a:gd name="T4" fmla="*/ 2147483647 w 1634"/>
              <a:gd name="T5" fmla="*/ 2147483647 h 449"/>
              <a:gd name="T6" fmla="*/ 2147483647 w 1634"/>
              <a:gd name="T7" fmla="*/ 2147483647 h 449"/>
              <a:gd name="T8" fmla="*/ 2147483647 w 1634"/>
              <a:gd name="T9" fmla="*/ 2147483647 h 449"/>
              <a:gd name="T10" fmla="*/ 2147483647 w 1634"/>
              <a:gd name="T11" fmla="*/ 2147483647 h 449"/>
              <a:gd name="T12" fmla="*/ 2147483647 w 1634"/>
              <a:gd name="T13" fmla="*/ 2147483647 h 449"/>
              <a:gd name="T14" fmla="*/ 2147483647 w 1634"/>
              <a:gd name="T15" fmla="*/ 2147483647 h 449"/>
              <a:gd name="T16" fmla="*/ 2147483647 w 1634"/>
              <a:gd name="T17" fmla="*/ 2147483647 h 449"/>
              <a:gd name="T18" fmla="*/ 2147483647 w 1634"/>
              <a:gd name="T19" fmla="*/ 2147483647 h 449"/>
              <a:gd name="T20" fmla="*/ 2147483647 w 1634"/>
              <a:gd name="T21" fmla="*/ 2147483647 h 449"/>
              <a:gd name="T22" fmla="*/ 0 w 1634"/>
              <a:gd name="T23" fmla="*/ 0 h 4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34" h="449">
                <a:moveTo>
                  <a:pt x="1634" y="449"/>
                </a:moveTo>
                <a:cubicBezTo>
                  <a:pt x="1563" y="430"/>
                  <a:pt x="1506" y="356"/>
                  <a:pt x="1440" y="322"/>
                </a:cubicBezTo>
                <a:cubicBezTo>
                  <a:pt x="1422" y="313"/>
                  <a:pt x="1394" y="289"/>
                  <a:pt x="1373" y="288"/>
                </a:cubicBezTo>
                <a:cubicBezTo>
                  <a:pt x="1299" y="284"/>
                  <a:pt x="1226" y="284"/>
                  <a:pt x="1152" y="282"/>
                </a:cubicBezTo>
                <a:cubicBezTo>
                  <a:pt x="1100" y="268"/>
                  <a:pt x="1081" y="228"/>
                  <a:pt x="1038" y="215"/>
                </a:cubicBezTo>
                <a:cubicBezTo>
                  <a:pt x="938" y="115"/>
                  <a:pt x="814" y="145"/>
                  <a:pt x="676" y="141"/>
                </a:cubicBezTo>
                <a:cubicBezTo>
                  <a:pt x="661" y="136"/>
                  <a:pt x="645" y="134"/>
                  <a:pt x="630" y="128"/>
                </a:cubicBezTo>
                <a:cubicBezTo>
                  <a:pt x="603" y="117"/>
                  <a:pt x="585" y="102"/>
                  <a:pt x="556" y="94"/>
                </a:cubicBezTo>
                <a:cubicBezTo>
                  <a:pt x="517" y="58"/>
                  <a:pt x="489" y="76"/>
                  <a:pt x="429" y="81"/>
                </a:cubicBezTo>
                <a:cubicBezTo>
                  <a:pt x="315" y="79"/>
                  <a:pt x="201" y="80"/>
                  <a:pt x="87" y="74"/>
                </a:cubicBezTo>
                <a:cubicBezTo>
                  <a:pt x="77" y="73"/>
                  <a:pt x="40" y="40"/>
                  <a:pt x="33" y="34"/>
                </a:cubicBezTo>
                <a:cubicBezTo>
                  <a:pt x="21" y="24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FFEB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 rot="19047892">
            <a:off x="2578335" y="3876607"/>
            <a:ext cx="1657792" cy="1990172"/>
          </a:xfrm>
          <a:custGeom>
            <a:avLst/>
            <a:gdLst>
              <a:gd name="T0" fmla="*/ 2147483647 w 961"/>
              <a:gd name="T1" fmla="*/ 0 h 1239"/>
              <a:gd name="T2" fmla="*/ 2147483647 w 961"/>
              <a:gd name="T3" fmla="*/ 2147483647 h 1239"/>
              <a:gd name="T4" fmla="*/ 2147483647 w 961"/>
              <a:gd name="T5" fmla="*/ 2147483647 h 1239"/>
              <a:gd name="T6" fmla="*/ 2147483647 w 961"/>
              <a:gd name="T7" fmla="*/ 2147483647 h 1239"/>
              <a:gd name="T8" fmla="*/ 2147483647 w 961"/>
              <a:gd name="T9" fmla="*/ 2147483647 h 1239"/>
              <a:gd name="T10" fmla="*/ 2147483647 w 961"/>
              <a:gd name="T11" fmla="*/ 2147483647 h 1239"/>
              <a:gd name="T12" fmla="*/ 2147483647 w 961"/>
              <a:gd name="T13" fmla="*/ 2147483647 h 1239"/>
              <a:gd name="T14" fmla="*/ 2147483647 w 961"/>
              <a:gd name="T15" fmla="*/ 2147483647 h 1239"/>
              <a:gd name="T16" fmla="*/ 2147483647 w 961"/>
              <a:gd name="T17" fmla="*/ 2147483647 h 1239"/>
              <a:gd name="T18" fmla="*/ 2147483647 w 961"/>
              <a:gd name="T19" fmla="*/ 2147483647 h 1239"/>
              <a:gd name="T20" fmla="*/ 2147483647 w 961"/>
              <a:gd name="T21" fmla="*/ 2147483647 h 1239"/>
              <a:gd name="T22" fmla="*/ 2147483647 w 961"/>
              <a:gd name="T23" fmla="*/ 2147483647 h 1239"/>
              <a:gd name="T24" fmla="*/ 2147483647 w 961"/>
              <a:gd name="T25" fmla="*/ 2147483647 h 1239"/>
              <a:gd name="T26" fmla="*/ 2147483647 w 961"/>
              <a:gd name="T27" fmla="*/ 2147483647 h 1239"/>
              <a:gd name="T28" fmla="*/ 2147483647 w 961"/>
              <a:gd name="T29" fmla="*/ 2147483647 h 1239"/>
              <a:gd name="T30" fmla="*/ 2147483647 w 961"/>
              <a:gd name="T31" fmla="*/ 2147483647 h 1239"/>
              <a:gd name="T32" fmla="*/ 2147483647 w 961"/>
              <a:gd name="T33" fmla="*/ 2147483647 h 1239"/>
              <a:gd name="T34" fmla="*/ 2147483647 w 961"/>
              <a:gd name="T35" fmla="*/ 2147483647 h 1239"/>
              <a:gd name="T36" fmla="*/ 2147483647 w 961"/>
              <a:gd name="T37" fmla="*/ 2147483647 h 1239"/>
              <a:gd name="T38" fmla="*/ 2147483647 w 961"/>
              <a:gd name="T39" fmla="*/ 2147483647 h 1239"/>
              <a:gd name="T40" fmla="*/ 2147483647 w 961"/>
              <a:gd name="T41" fmla="*/ 2147483647 h 1239"/>
              <a:gd name="T42" fmla="*/ 2147483647 w 961"/>
              <a:gd name="T43" fmla="*/ 2147483647 h 12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61" h="1239">
                <a:moveTo>
                  <a:pt x="898" y="0"/>
                </a:moveTo>
                <a:cubicBezTo>
                  <a:pt x="919" y="23"/>
                  <a:pt x="941" y="41"/>
                  <a:pt x="958" y="67"/>
                </a:cubicBezTo>
                <a:cubicBezTo>
                  <a:pt x="956" y="89"/>
                  <a:pt x="961" y="114"/>
                  <a:pt x="951" y="134"/>
                </a:cubicBezTo>
                <a:cubicBezTo>
                  <a:pt x="942" y="151"/>
                  <a:pt x="905" y="168"/>
                  <a:pt x="905" y="168"/>
                </a:cubicBezTo>
                <a:cubicBezTo>
                  <a:pt x="864" y="227"/>
                  <a:pt x="920" y="152"/>
                  <a:pt x="871" y="201"/>
                </a:cubicBezTo>
                <a:cubicBezTo>
                  <a:pt x="851" y="221"/>
                  <a:pt x="848" y="232"/>
                  <a:pt x="818" y="241"/>
                </a:cubicBezTo>
                <a:cubicBezTo>
                  <a:pt x="807" y="305"/>
                  <a:pt x="842" y="392"/>
                  <a:pt x="804" y="449"/>
                </a:cubicBezTo>
                <a:cubicBezTo>
                  <a:pt x="789" y="472"/>
                  <a:pt x="783" y="466"/>
                  <a:pt x="764" y="482"/>
                </a:cubicBezTo>
                <a:cubicBezTo>
                  <a:pt x="739" y="502"/>
                  <a:pt x="745" y="514"/>
                  <a:pt x="710" y="523"/>
                </a:cubicBezTo>
                <a:cubicBezTo>
                  <a:pt x="703" y="530"/>
                  <a:pt x="697" y="537"/>
                  <a:pt x="690" y="543"/>
                </a:cubicBezTo>
                <a:cubicBezTo>
                  <a:pt x="684" y="548"/>
                  <a:pt x="672" y="548"/>
                  <a:pt x="670" y="556"/>
                </a:cubicBezTo>
                <a:cubicBezTo>
                  <a:pt x="650" y="645"/>
                  <a:pt x="693" y="692"/>
                  <a:pt x="596" y="717"/>
                </a:cubicBezTo>
                <a:cubicBezTo>
                  <a:pt x="582" y="739"/>
                  <a:pt x="574" y="758"/>
                  <a:pt x="570" y="784"/>
                </a:cubicBezTo>
                <a:cubicBezTo>
                  <a:pt x="567" y="802"/>
                  <a:pt x="577" y="826"/>
                  <a:pt x="563" y="837"/>
                </a:cubicBezTo>
                <a:cubicBezTo>
                  <a:pt x="546" y="851"/>
                  <a:pt x="518" y="842"/>
                  <a:pt x="496" y="844"/>
                </a:cubicBezTo>
                <a:cubicBezTo>
                  <a:pt x="486" y="873"/>
                  <a:pt x="471" y="891"/>
                  <a:pt x="449" y="911"/>
                </a:cubicBezTo>
                <a:cubicBezTo>
                  <a:pt x="426" y="958"/>
                  <a:pt x="454" y="1007"/>
                  <a:pt x="402" y="1025"/>
                </a:cubicBezTo>
                <a:cubicBezTo>
                  <a:pt x="380" y="1047"/>
                  <a:pt x="357" y="1070"/>
                  <a:pt x="335" y="1092"/>
                </a:cubicBezTo>
                <a:cubicBezTo>
                  <a:pt x="319" y="1108"/>
                  <a:pt x="275" y="1119"/>
                  <a:pt x="275" y="1119"/>
                </a:cubicBezTo>
                <a:cubicBezTo>
                  <a:pt x="255" y="1150"/>
                  <a:pt x="239" y="1146"/>
                  <a:pt x="201" y="1152"/>
                </a:cubicBezTo>
                <a:cubicBezTo>
                  <a:pt x="143" y="1191"/>
                  <a:pt x="134" y="1192"/>
                  <a:pt x="54" y="1199"/>
                </a:cubicBezTo>
                <a:cubicBezTo>
                  <a:pt x="51" y="1201"/>
                  <a:pt x="0" y="1239"/>
                  <a:pt x="34" y="1239"/>
                </a:cubicBezTo>
              </a:path>
            </a:pathLst>
          </a:custGeom>
          <a:noFill/>
          <a:ln w="9525">
            <a:solidFill>
              <a:srgbClr val="FFEB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2287786" y="2924944"/>
            <a:ext cx="925585" cy="410487"/>
          </a:xfrm>
          <a:prstGeom prst="line">
            <a:avLst/>
          </a:prstGeom>
          <a:noFill/>
          <a:ln w="76200">
            <a:solidFill>
              <a:srgbClr val="FFEB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dirty="0"/>
          </a:p>
        </p:txBody>
      </p:sp>
      <p:pic>
        <p:nvPicPr>
          <p:cNvPr id="17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8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0" name="CorelDRAW" r:id="rId6" imgW="2509920" imgH="272880" progId="CorelDraw.Graphic.15">
                  <p:embed/>
                </p:oleObj>
              </mc:Choice>
              <mc:Fallback>
                <p:oleObj name="CorelDRAW" r:id="rId6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18</a:t>
            </a:fld>
            <a:endParaRPr lang="ru-RU" sz="1200" dirty="0"/>
          </a:p>
        </p:txBody>
      </p:sp>
      <p:pic>
        <p:nvPicPr>
          <p:cNvPr id="21" name="Рисунок 20" descr="Option1 SPE_Almaty_logo">
            <a:extLst>
              <a:ext uri="{FF2B5EF4-FFF2-40B4-BE49-F238E27FC236}">
                <a16:creationId xmlns:a16="http://schemas.microsoft.com/office/drawing/2014/main" id="{047F229A-1C3B-406E-B027-5F63C8BF0A9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39" y="4934442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14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  <a:endParaRPr lang="ru-RU" sz="16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>
                <a:solidFill>
                  <a:schemeClr val="bg1"/>
                </a:solidFill>
                <a:latin typeface="+mj-lt"/>
              </a:rPr>
              <a:t>Комсомольское 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1916832"/>
            <a:ext cx="388843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FF0000"/>
              </a:solidFill>
            </a:endParaRP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В 200</a:t>
            </a:r>
            <a:r>
              <a:rPr lang="en-US" sz="2000" dirty="0"/>
              <a:t>8</a:t>
            </a:r>
            <a:r>
              <a:rPr lang="ru-RU" sz="2000" dirty="0"/>
              <a:t>-200</a:t>
            </a:r>
            <a:r>
              <a:rPr lang="en-US" sz="2000" dirty="0"/>
              <a:t>9</a:t>
            </a:r>
            <a:r>
              <a:rPr lang="ru-RU" sz="2000" dirty="0"/>
              <a:t> </a:t>
            </a:r>
            <a:r>
              <a:rPr lang="ru-RU" sz="2000" dirty="0" err="1"/>
              <a:t>гг</a:t>
            </a:r>
            <a:r>
              <a:rPr lang="ru-RU" sz="2000" dirty="0"/>
              <a:t>, </a:t>
            </a:r>
            <a:r>
              <a:rPr lang="en-US" sz="2000" dirty="0" err="1"/>
              <a:t>Petrom</a:t>
            </a:r>
            <a:r>
              <a:rPr lang="en-US" sz="2000" dirty="0"/>
              <a:t>/OMV </a:t>
            </a:r>
            <a:r>
              <a:rPr lang="ru-RU" sz="2000" dirty="0"/>
              <a:t>пробурили наклонно-направленные/горизонтальные скважины кустовым и конвейерным/</a:t>
            </a:r>
            <a:r>
              <a:rPr lang="ru-RU" sz="2000" dirty="0" err="1"/>
              <a:t>по-интервальным</a:t>
            </a:r>
            <a:r>
              <a:rPr lang="ru-RU" sz="2000" dirty="0"/>
              <a:t> методом с одной площадки с использованием буровой установки №40 </a:t>
            </a:r>
            <a:r>
              <a:rPr lang="en-US" sz="2000" dirty="0"/>
              <a:t>Nabors Drilling</a:t>
            </a:r>
            <a:r>
              <a:rPr lang="ru-RU" sz="2000" dirty="0"/>
              <a:t>, </a:t>
            </a:r>
            <a:endParaRPr lang="ru-RU" sz="1400" dirty="0"/>
          </a:p>
          <a:p>
            <a:endParaRPr lang="ru-RU" sz="1400" dirty="0"/>
          </a:p>
          <a:p>
            <a:r>
              <a:rPr lang="ru-RU" sz="2000" dirty="0"/>
              <a:t>Устья скважин расположены с интервалом 5 метров и 4 скважины в одном кусте.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9" name="Picture 6" descr="IMG_1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965" y="2132856"/>
            <a:ext cx="4126027" cy="316835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8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5724128" y="119675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19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CA146D8D-E514-4246-8D94-5FE8A891C59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3" y="1267024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87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34D357D2-12D5-4301-9348-D31FE69708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39" y="5280721"/>
            <a:ext cx="1545590" cy="122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61" descr="\\USER-ПК\Documents\5 SPE - Rig Watch and Rogtec KDR 2015\SPE\Picture\Kalamkas\Drilling camp rail ca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91" y="229444"/>
            <a:ext cx="1915417" cy="15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6" descr="\\USER-ПК\Documents\5 SPE - Rig Watch and Rogtec KDR 2015\SPE\Picture\Kalamkas\Rig mov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0483"/>
            <a:ext cx="1915417" cy="153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0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2" name="CorelDRAW" r:id="rId8" imgW="2509920" imgH="272880" progId="CorelDraw.Graphic.15">
                  <p:embed/>
                </p:oleObj>
              </mc:Choice>
              <mc:Fallback>
                <p:oleObj name="CorelDRAW" r:id="rId8" imgW="2509920" imgH="272880" progId="CorelDraw.Graphic.15">
                  <p:embed/>
                  <p:pic>
                    <p:nvPicPr>
                      <p:cNvPr id="1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13" name="Прямоугольник 12"/>
          <p:cNvSpPr/>
          <p:nvPr/>
        </p:nvSpPr>
        <p:spPr>
          <a:xfrm>
            <a:off x="379387" y="240483"/>
            <a:ext cx="79370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400" b="1" dirty="0">
                <a:solidFill>
                  <a:srgbClr val="FFFF00"/>
                </a:solidFill>
              </a:rPr>
              <a:t> / Cluster batch Drilling history in Kazakhstan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9387" y="603845"/>
            <a:ext cx="83690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КараТау</a:t>
            </a:r>
            <a:r>
              <a:rPr lang="ru-RU" sz="2800" b="1" dirty="0">
                <a:solidFill>
                  <a:schemeClr val="bg1"/>
                </a:solidFill>
              </a:rPr>
              <a:t> Консалтинг - 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мы находим решения и открываем новые возможности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6381" y="1700808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KaraTau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Consulting</a:t>
            </a:r>
            <a:r>
              <a:rPr lang="ru-RU" b="1" dirty="0"/>
              <a:t> </a:t>
            </a:r>
            <a:r>
              <a:rPr lang="ru-RU" dirty="0"/>
              <a:t> -   это  инженерный центр, основанный профессионалами своего дела. Мы являемся лидирующей независимой компанией в сфере консалтинга недропользования, инженерной и технической поддержки месторождений на суше и шельфе.  </a:t>
            </a:r>
          </a:p>
          <a:p>
            <a:endParaRPr lang="ru-RU" dirty="0"/>
          </a:p>
          <a:p>
            <a:r>
              <a:rPr lang="ru-RU" b="1" dirty="0"/>
              <a:t>Основные услуги:</a:t>
            </a:r>
            <a:endParaRPr lang="en-US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Управление проектами, планирование и оценка рисков </a:t>
            </a:r>
            <a:r>
              <a:rPr lang="ru-RU" dirty="0" err="1"/>
              <a:t>недропользователей</a:t>
            </a:r>
            <a:r>
              <a:rPr lang="ru-RU" dirty="0"/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Охрана труда и окружающей среды;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Инженерные исследования в строительстве скважин, разработке и в обустройстве месторождений;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Спецификация, оценка и выбор оборудования.</a:t>
            </a:r>
            <a:endParaRPr lang="en-US" dirty="0"/>
          </a:p>
          <a:p>
            <a:endParaRPr lang="en-US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1120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2" name="Группа 36961"/>
          <p:cNvGrpSpPr/>
          <p:nvPr/>
        </p:nvGrpSpPr>
        <p:grpSpPr>
          <a:xfrm>
            <a:off x="35496" y="1268760"/>
            <a:ext cx="3888432" cy="4752528"/>
            <a:chOff x="223333" y="1268760"/>
            <a:chExt cx="3888432" cy="4752528"/>
          </a:xfrm>
        </p:grpSpPr>
        <p:pic>
          <p:nvPicPr>
            <p:cNvPr id="22574" name="Picture 4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33" y="1268760"/>
              <a:ext cx="3888432" cy="47525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97966" y="3590732"/>
              <a:ext cx="11418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 </a:t>
              </a:r>
              <a:r>
                <a:rPr lang="ru-RU" sz="1000" dirty="0"/>
                <a:t>площадки нагнетательных </a:t>
              </a:r>
            </a:p>
            <a:p>
              <a:pPr algn="ctr"/>
              <a:r>
                <a:rPr lang="ru-RU" sz="1000" dirty="0"/>
                <a:t>скважин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1763704" y="3950772"/>
              <a:ext cx="64805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1799692" y="3969056"/>
              <a:ext cx="522076" cy="6120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 flipV="1">
              <a:off x="1485967" y="3356992"/>
              <a:ext cx="313725" cy="612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Равнобедренный треугольник 8"/>
            <p:cNvSpPr/>
            <p:nvPr/>
          </p:nvSpPr>
          <p:spPr>
            <a:xfrm>
              <a:off x="2195768" y="1448792"/>
              <a:ext cx="252000" cy="108000"/>
            </a:xfrm>
            <a:prstGeom prst="triangl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>
              <a:off x="2843808" y="2204864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3131840" y="3068968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с двумя скругленными соседними углами 38"/>
            <p:cNvSpPr/>
            <p:nvPr/>
          </p:nvSpPr>
          <p:spPr>
            <a:xfrm>
              <a:off x="3419904" y="3861056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с двумя скругленными соседними углами 39"/>
            <p:cNvSpPr/>
            <p:nvPr/>
          </p:nvSpPr>
          <p:spPr>
            <a:xfrm>
              <a:off x="2987824" y="5517232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с двумя скругленными соседними углами 40"/>
            <p:cNvSpPr/>
            <p:nvPr/>
          </p:nvSpPr>
          <p:spPr>
            <a:xfrm>
              <a:off x="1835728" y="5409232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с двумя скругленными соседними углами 41"/>
            <p:cNvSpPr/>
            <p:nvPr/>
          </p:nvSpPr>
          <p:spPr>
            <a:xfrm>
              <a:off x="971616" y="4725144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967" name="Picture 1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18" y="3933056"/>
              <a:ext cx="285750" cy="10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с двумя скругленными соседними углами 43"/>
            <p:cNvSpPr/>
            <p:nvPr/>
          </p:nvSpPr>
          <p:spPr>
            <a:xfrm>
              <a:off x="683568" y="2852936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с двумя скругленными соседними углами 44"/>
            <p:cNvSpPr/>
            <p:nvPr/>
          </p:nvSpPr>
          <p:spPr>
            <a:xfrm>
              <a:off x="1511692" y="2213496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с двумя скругленными соседними углами 48"/>
            <p:cNvSpPr/>
            <p:nvPr/>
          </p:nvSpPr>
          <p:spPr>
            <a:xfrm>
              <a:off x="2321768" y="4715040"/>
              <a:ext cx="288000" cy="108000"/>
            </a:xfrm>
            <a:prstGeom prst="round2Same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с двумя скругленными соседними углами 49"/>
            <p:cNvSpPr/>
            <p:nvPr/>
          </p:nvSpPr>
          <p:spPr>
            <a:xfrm>
              <a:off x="1197967" y="3121209"/>
              <a:ext cx="288000" cy="108000"/>
            </a:xfrm>
            <a:prstGeom prst="round2Same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с двумя скругленными соседними углами 50"/>
            <p:cNvSpPr/>
            <p:nvPr/>
          </p:nvSpPr>
          <p:spPr>
            <a:xfrm>
              <a:off x="2483800" y="3896772"/>
              <a:ext cx="288000" cy="108000"/>
            </a:xfrm>
            <a:prstGeom prst="round2Same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с двумя скругленными соседними углами 51"/>
            <p:cNvSpPr/>
            <p:nvPr/>
          </p:nvSpPr>
          <p:spPr>
            <a:xfrm>
              <a:off x="2414510" y="2636912"/>
              <a:ext cx="288000" cy="108000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Месторождение Тенгиз на стадии разработки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29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8" name="CorelDRAW" r:id="rId6" imgW="2509920" imgH="272880" progId="CorelDraw.Graphic.15">
                  <p:embed/>
                </p:oleObj>
              </mc:Choice>
              <mc:Fallback>
                <p:oleObj name="CorelDRAW" r:id="rId6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20</a:t>
            </a:fld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18605" y="1196752"/>
            <a:ext cx="51898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Текущая схема разработки месторождения кустовым методом бурения</a:t>
            </a:r>
            <a:r>
              <a:rPr lang="en-US" sz="2000" dirty="0"/>
              <a:t> c </a:t>
            </a:r>
            <a:r>
              <a:rPr lang="ru-RU" sz="2000" dirty="0"/>
              <a:t>13 насыпных площадок.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На схеме, показано расположение площадок добывающих (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синие)</a:t>
            </a:r>
            <a:r>
              <a:rPr lang="ru-RU" sz="2000" dirty="0"/>
              <a:t> и нагнетательных (</a:t>
            </a:r>
            <a:r>
              <a:rPr lang="ru-RU" sz="2000" dirty="0">
                <a:solidFill>
                  <a:srgbClr val="FF0000"/>
                </a:solidFill>
              </a:rPr>
              <a:t>красные</a:t>
            </a:r>
            <a:r>
              <a:rPr lang="ru-RU" sz="2000" dirty="0"/>
              <a:t>) скважин,  внутренние дороги и трубопроводы и другая инфраструктура, необходимые для обслуживания скважин во время бурения 4-5 буровыми установками КМГ-</a:t>
            </a:r>
            <a:r>
              <a:rPr lang="ru-RU" sz="2000" dirty="0" err="1"/>
              <a:t>Нейборс</a:t>
            </a:r>
            <a:r>
              <a:rPr lang="ru-RU" sz="2000" dirty="0"/>
              <a:t>. Расчетная экономия 550-1000 млн долларов, при бурении 191 скважины.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A837E-FAD4-45B5-9B6E-581D62F02180}"/>
              </a:ext>
            </a:extLst>
          </p:cNvPr>
          <p:cNvSpPr txBox="1"/>
          <p:nvPr/>
        </p:nvSpPr>
        <p:spPr>
          <a:xfrm>
            <a:off x="6230678" y="1664673"/>
            <a:ext cx="1896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32" name="Рисунок 31" descr="Option1 SPE_Almaty_logo">
            <a:extLst>
              <a:ext uri="{FF2B5EF4-FFF2-40B4-BE49-F238E27FC236}">
                <a16:creationId xmlns:a16="http://schemas.microsoft.com/office/drawing/2014/main" id="{8D24D907-DC6E-4434-9823-0019015039B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05" y="5147314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859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B24FDC-849D-41FD-BB27-25DA77DA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3" b="25371"/>
          <a:stretch/>
        </p:blipFill>
        <p:spPr>
          <a:xfrm>
            <a:off x="147760" y="3586561"/>
            <a:ext cx="7632000" cy="29848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Месторождение Тенгиз на стадии разработки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29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6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29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21</a:t>
            </a:fld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A837E-FAD4-45B5-9B6E-581D62F02180}"/>
              </a:ext>
            </a:extLst>
          </p:cNvPr>
          <p:cNvSpPr txBox="1"/>
          <p:nvPr/>
        </p:nvSpPr>
        <p:spPr>
          <a:xfrm>
            <a:off x="3923928" y="826987"/>
            <a:ext cx="1896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6F59E1-4EAD-438E-AD29-4BAEE6B5D8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3"/>
          <a:stretch/>
        </p:blipFill>
        <p:spPr>
          <a:xfrm>
            <a:off x="3412009" y="1619718"/>
            <a:ext cx="2672159" cy="25149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C8E63D6-4938-4E77-AC5C-F976F16FA6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204000" cy="2403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03742" y="1412776"/>
            <a:ext cx="278873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ru-RU" sz="2000" dirty="0"/>
              <a:t>Кусты готовили заранее по 5 скважин в каждом и на расстоянии 10 метров  между устьями. </a:t>
            </a:r>
          </a:p>
          <a:p>
            <a:pPr algn="just"/>
            <a:r>
              <a:rPr lang="ru-RU" sz="2000" dirty="0"/>
              <a:t>Скважины были наклонно-направленные, согласно Проекта разработки и с зенитным углом 25-44 градусов, при средней </a:t>
            </a:r>
            <a:r>
              <a:rPr lang="ru-RU" sz="2000" dirty="0">
                <a:solidFill>
                  <a:srgbClr val="FFFF00"/>
                </a:solidFill>
              </a:rPr>
              <a:t>глубине 5500 </a:t>
            </a:r>
            <a:r>
              <a:rPr lang="ru-RU" sz="2000" dirty="0"/>
              <a:t>метров </a:t>
            </a:r>
            <a:r>
              <a:rPr lang="ru-RU" sz="2000" dirty="0">
                <a:solidFill>
                  <a:srgbClr val="FFFF00"/>
                </a:solidFill>
              </a:rPr>
              <a:t>по стволу</a:t>
            </a:r>
            <a:r>
              <a:rPr lang="kk-KZ" sz="2000" dirty="0">
                <a:solidFill>
                  <a:srgbClr val="FFFF00"/>
                </a:solidFill>
              </a:rPr>
              <a:t>. </a:t>
            </a:r>
            <a:r>
              <a:rPr lang="kk-KZ" sz="2000" dirty="0"/>
              <a:t>Достигли</a:t>
            </a:r>
            <a:r>
              <a:rPr lang="kk-KZ" sz="2000" dirty="0">
                <a:solidFill>
                  <a:srgbClr val="FFFF00"/>
                </a:solidFill>
              </a:rPr>
              <a:t> скорости </a:t>
            </a:r>
            <a:r>
              <a:rPr lang="kk-KZ" sz="2000" dirty="0"/>
              <a:t>бурения 29 дней, на скважине</a:t>
            </a:r>
            <a:r>
              <a:rPr lang="ru-RU" sz="2000" dirty="0"/>
              <a:t>. 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pic>
        <p:nvPicPr>
          <p:cNvPr id="13" name="Рисунок 12" descr="Option1 SPE_Almaty_logo">
            <a:extLst>
              <a:ext uri="{FF2B5EF4-FFF2-40B4-BE49-F238E27FC236}">
                <a16:creationId xmlns:a16="http://schemas.microsoft.com/office/drawing/2014/main" id="{49986466-CC8E-43F8-BD51-48573F372BC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65" y="5590106"/>
            <a:ext cx="1440000" cy="11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70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A0CB5-2681-4588-A4C9-2EB51B241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/>
        </p:blipFill>
        <p:spPr>
          <a:xfrm>
            <a:off x="262678" y="2348880"/>
            <a:ext cx="6156000" cy="390886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Месторождение Тенгиз на стадии разработки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9888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29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9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29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22</a:t>
            </a:fld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1663640"/>
            <a:ext cx="85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Шагающая установка 707 КМГ - </a:t>
            </a:r>
            <a:r>
              <a:rPr lang="ru-RU" sz="2000" dirty="0" err="1"/>
              <a:t>Нейборс</a:t>
            </a:r>
            <a:r>
              <a:rPr lang="ru-RU" sz="2000" dirty="0"/>
              <a:t>. </a:t>
            </a:r>
            <a:endParaRPr lang="en-US" sz="20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A837E-FAD4-45B5-9B6E-581D62F02180}"/>
              </a:ext>
            </a:extLst>
          </p:cNvPr>
          <p:cNvSpPr txBox="1"/>
          <p:nvPr/>
        </p:nvSpPr>
        <p:spPr>
          <a:xfrm>
            <a:off x="3923928" y="901169"/>
            <a:ext cx="1896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050C6C-1EE7-486F-8DB3-79CAD3F705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3296"/>
            <a:ext cx="5085315" cy="32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3F22D0-4E24-4211-A36E-ABDB58AB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27" y="2450074"/>
            <a:ext cx="1692000" cy="951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828C5-6D15-45CE-B25E-3E79E0F3B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49" y="1113424"/>
            <a:ext cx="1548000" cy="869806"/>
          </a:xfrm>
          <a:prstGeom prst="rect">
            <a:avLst/>
          </a:prstGeom>
        </p:spPr>
      </p:pic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2E64178E-809D-4F5A-B588-F56F8B6EBEB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21" y="5049863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43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4"/>
          <p:cNvSpPr>
            <a:spLocks noChangeArrowheads="1"/>
          </p:cNvSpPr>
          <p:nvPr/>
        </p:nvSpPr>
        <p:spPr bwMode="auto">
          <a:xfrm>
            <a:off x="1227138" y="4997450"/>
            <a:ext cx="6262687" cy="88900"/>
          </a:xfrm>
          <a:prstGeom prst="rect">
            <a:avLst/>
          </a:prstGeom>
          <a:solidFill>
            <a:srgbClr val="969696">
              <a:alpha val="70195"/>
            </a:srgbClr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3"/>
          <p:cNvSpPr>
            <a:spLocks noChangeArrowheads="1"/>
          </p:cNvSpPr>
          <p:nvPr/>
        </p:nvSpPr>
        <p:spPr bwMode="auto">
          <a:xfrm>
            <a:off x="1223963" y="4451350"/>
            <a:ext cx="6262687" cy="88900"/>
          </a:xfrm>
          <a:prstGeom prst="rect">
            <a:avLst/>
          </a:prstGeom>
          <a:solidFill>
            <a:srgbClr val="969696">
              <a:alpha val="70195"/>
            </a:srgbClr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857375" y="4401192"/>
            <a:ext cx="1728788" cy="756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376833"/>
            <a:ext cx="10297143" cy="13239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sz="1700" b="1" dirty="0">
                <a:solidFill>
                  <a:srgbClr val="FFFF00"/>
                </a:solidFill>
              </a:rPr>
            </a:br>
            <a:br>
              <a:rPr lang="en-US" sz="1700" b="1" dirty="0">
                <a:solidFill>
                  <a:srgbClr val="FFFF00"/>
                </a:solidFill>
              </a:rPr>
            </a:b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ru-RU" sz="1700" dirty="0">
                <a:solidFill>
                  <a:srgbClr val="FFFF00"/>
                </a:solidFill>
              </a:rPr>
            </a:br>
            <a:r>
              <a:rPr lang="ru-RU" altLang="en-US" dirty="0"/>
              <a:t>Схема расположения бурового оборудования при кустовом бурении</a:t>
            </a:r>
            <a:br>
              <a:rPr lang="ru-RU" altLang="en-US" dirty="0"/>
            </a:br>
            <a:endParaRPr lang="ru-RU" alt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E80F71-02FF-4663-93B5-3D098758E1AF}"/>
              </a:ext>
            </a:extLst>
          </p:cNvPr>
          <p:cNvGrpSpPr/>
          <p:nvPr/>
        </p:nvGrpSpPr>
        <p:grpSpPr>
          <a:xfrm>
            <a:off x="-675407" y="4284036"/>
            <a:ext cx="2693839" cy="1101453"/>
            <a:chOff x="-675407" y="4284036"/>
            <a:chExt cx="2693839" cy="1101453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-436015" y="4284036"/>
              <a:ext cx="2110828" cy="108108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391" name="Text Box 4"/>
            <p:cNvSpPr txBox="1">
              <a:spLocks noChangeArrowheads="1"/>
            </p:cNvSpPr>
            <p:nvPr/>
          </p:nvSpPr>
          <p:spPr bwMode="auto">
            <a:xfrm>
              <a:off x="-675407" y="4323660"/>
              <a:ext cx="2693839" cy="1061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en-US" sz="1400" dirty="0"/>
                <a:t>Буровые насосы и циркуляционная система</a:t>
              </a:r>
              <a:r>
                <a:rPr lang="en-US" altLang="en-US" sz="1400" dirty="0"/>
                <a:t> / Mud system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dirty="0"/>
                <a:t>(</a:t>
              </a:r>
              <a:r>
                <a:rPr lang="ru-RU" altLang="en-US" sz="1400" dirty="0"/>
                <a:t>Стационарная</a:t>
              </a:r>
              <a:r>
                <a:rPr lang="en-US" altLang="en-US" sz="1400" dirty="0"/>
                <a:t>)</a:t>
              </a:r>
              <a:endParaRPr lang="ru-RU" altLang="en-US" sz="1400" dirty="0"/>
            </a:p>
          </p:txBody>
        </p:sp>
      </p:grp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1854200" y="4411663"/>
            <a:ext cx="1377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200" dirty="0"/>
              <a:t>Буровая вышка</a:t>
            </a:r>
            <a:r>
              <a:rPr lang="en-US" altLang="en-US" sz="1200" dirty="0"/>
              <a:t> / Rig</a:t>
            </a:r>
            <a:endParaRPr lang="ru-RU" altLang="en-US" sz="1200" dirty="0"/>
          </a:p>
        </p:txBody>
      </p:sp>
      <p:sp>
        <p:nvSpPr>
          <p:cNvPr id="16393" name="AutoShape 11"/>
          <p:cNvSpPr>
            <a:spLocks noChangeArrowheads="1"/>
          </p:cNvSpPr>
          <p:nvPr/>
        </p:nvSpPr>
        <p:spPr bwMode="auto">
          <a:xfrm>
            <a:off x="2603500" y="3681112"/>
            <a:ext cx="539750" cy="756000"/>
          </a:xfrm>
          <a:prstGeom prst="parallelogram">
            <a:avLst>
              <a:gd name="adj" fmla="val 3413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17053F-54E0-4CDB-AF9B-636DE24D7CB4}"/>
              </a:ext>
            </a:extLst>
          </p:cNvPr>
          <p:cNvGrpSpPr/>
          <p:nvPr/>
        </p:nvGrpSpPr>
        <p:grpSpPr>
          <a:xfrm>
            <a:off x="2354910" y="2924944"/>
            <a:ext cx="2340000" cy="1169551"/>
            <a:chOff x="2354910" y="2924944"/>
            <a:chExt cx="2340000" cy="1169551"/>
          </a:xfrm>
        </p:grpSpPr>
        <p:sp>
          <p:nvSpPr>
            <p:cNvPr id="16394" name="Rectangle 12"/>
            <p:cNvSpPr>
              <a:spLocks noChangeArrowheads="1"/>
            </p:cNvSpPr>
            <p:nvPr/>
          </p:nvSpPr>
          <p:spPr bwMode="auto">
            <a:xfrm>
              <a:off x="2354910" y="2948615"/>
              <a:ext cx="2340000" cy="7283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395" name="Text Box 13"/>
            <p:cNvSpPr txBox="1">
              <a:spLocks noChangeArrowheads="1"/>
            </p:cNvSpPr>
            <p:nvPr/>
          </p:nvSpPr>
          <p:spPr bwMode="auto">
            <a:xfrm>
              <a:off x="2452623" y="2924944"/>
              <a:ext cx="2052000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en-US" sz="1400" dirty="0"/>
                <a:t>Модуль для сбора шлама</a:t>
              </a:r>
              <a:r>
                <a:rPr lang="en-US" altLang="en-US" sz="1400" dirty="0"/>
                <a:t> / Cuttings</a:t>
              </a:r>
              <a:r>
                <a:rPr lang="ru-RU" altLang="en-US" sz="1400" dirty="0"/>
                <a:t> </a:t>
              </a:r>
              <a:r>
                <a:rPr lang="en-US" altLang="en-US" sz="1400" dirty="0"/>
                <a:t>(</a:t>
              </a:r>
              <a:r>
                <a:rPr lang="ru-RU" altLang="en-US" sz="1400" dirty="0"/>
                <a:t>Стационарная</a:t>
              </a:r>
              <a:r>
                <a:rPr lang="en-US" altLang="en-US" sz="1400" dirty="0"/>
                <a:t>)</a:t>
              </a:r>
              <a:endParaRPr lang="ru-RU" altLang="en-US" sz="1400" dirty="0"/>
            </a:p>
          </p:txBody>
        </p:sp>
      </p:grpSp>
      <p:sp>
        <p:nvSpPr>
          <p:cNvPr id="16397" name="Line 15"/>
          <p:cNvSpPr>
            <a:spLocks noChangeShapeType="1"/>
          </p:cNvSpPr>
          <p:nvPr/>
        </p:nvSpPr>
        <p:spPr bwMode="auto">
          <a:xfrm flipV="1">
            <a:off x="5815013" y="4764088"/>
            <a:ext cx="1057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3272956" y="3771777"/>
            <a:ext cx="3450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~ 5</a:t>
            </a:r>
            <a:r>
              <a:rPr lang="ru-RU" altLang="en-US" sz="1600" dirty="0"/>
              <a:t>-10 </a:t>
            </a:r>
            <a:r>
              <a:rPr lang="en-US" altLang="en-US" sz="1600" dirty="0"/>
              <a:t>m </a:t>
            </a:r>
            <a:r>
              <a:rPr lang="ru-RU" altLang="en-US" sz="1600" dirty="0"/>
              <a:t>интервала между скважинами</a:t>
            </a:r>
            <a:r>
              <a:rPr lang="en-US" altLang="en-US" sz="1600" dirty="0"/>
              <a:t> / well space</a:t>
            </a:r>
            <a:endParaRPr lang="ru-RU" altLang="en-US" sz="1600" dirty="0"/>
          </a:p>
        </p:txBody>
      </p:sp>
      <p:sp>
        <p:nvSpPr>
          <p:cNvPr id="16399" name="Text Box 18"/>
          <p:cNvSpPr txBox="1">
            <a:spLocks noChangeArrowheads="1"/>
          </p:cNvSpPr>
          <p:nvPr/>
        </p:nvSpPr>
        <p:spPr bwMode="auto">
          <a:xfrm>
            <a:off x="1819275" y="5150568"/>
            <a:ext cx="5910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	</a:t>
            </a:r>
            <a:r>
              <a:rPr lang="ru-RU" altLang="en-US" sz="1200" b="1" dirty="0"/>
              <a:t>Скважина</a:t>
            </a:r>
            <a:r>
              <a:rPr lang="en-US" altLang="en-US" sz="1200" b="1" dirty="0"/>
              <a:t>/well	</a:t>
            </a:r>
            <a:r>
              <a:rPr lang="ru-RU" altLang="en-US" sz="1200" b="1" dirty="0"/>
              <a:t> Скважина</a:t>
            </a:r>
            <a:r>
              <a:rPr lang="en-US" altLang="en-US" sz="1200" b="1" dirty="0"/>
              <a:t>/well	</a:t>
            </a:r>
            <a:r>
              <a:rPr lang="ru-RU" altLang="en-US" sz="1200" b="1" dirty="0"/>
              <a:t> Скважина</a:t>
            </a:r>
            <a:r>
              <a:rPr lang="en-US" altLang="en-US" sz="1200" b="1" dirty="0"/>
              <a:t>/well	</a:t>
            </a:r>
            <a:r>
              <a:rPr lang="ru-RU" altLang="en-US" sz="1200" b="1" dirty="0"/>
              <a:t> Скважина</a:t>
            </a:r>
            <a:r>
              <a:rPr lang="en-US" altLang="en-US" sz="1200" b="1" dirty="0"/>
              <a:t>/well</a:t>
            </a:r>
            <a:r>
              <a:rPr lang="ru-RU" altLang="en-US" sz="1200" b="1" dirty="0"/>
              <a:t> </a:t>
            </a:r>
            <a:r>
              <a:rPr lang="en-AU" altLang="en-US" sz="1200" b="1" dirty="0"/>
              <a:t>	1	2	3	</a:t>
            </a:r>
            <a:r>
              <a:rPr lang="ru-RU" altLang="en-US" sz="1200" b="1" dirty="0"/>
              <a:t>4</a:t>
            </a:r>
          </a:p>
        </p:txBody>
      </p:sp>
      <p:sp>
        <p:nvSpPr>
          <p:cNvPr id="16400" name="Oval 20"/>
          <p:cNvSpPr>
            <a:spLocks noChangeArrowheads="1"/>
          </p:cNvSpPr>
          <p:nvPr/>
        </p:nvSpPr>
        <p:spPr bwMode="auto">
          <a:xfrm>
            <a:off x="5483225" y="4645025"/>
            <a:ext cx="252413" cy="2524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1" name="Oval 21"/>
          <p:cNvSpPr>
            <a:spLocks noChangeArrowheads="1"/>
          </p:cNvSpPr>
          <p:nvPr/>
        </p:nvSpPr>
        <p:spPr bwMode="auto">
          <a:xfrm>
            <a:off x="6918325" y="4657725"/>
            <a:ext cx="252413" cy="2524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2" name="Oval 22"/>
          <p:cNvSpPr>
            <a:spLocks noChangeArrowheads="1"/>
          </p:cNvSpPr>
          <p:nvPr/>
        </p:nvSpPr>
        <p:spPr bwMode="auto">
          <a:xfrm>
            <a:off x="4037013" y="4659313"/>
            <a:ext cx="252412" cy="252412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2620963" y="4657725"/>
            <a:ext cx="252412" cy="2524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4" name="AutoShape 17"/>
          <p:cNvSpPr>
            <a:spLocks noChangeArrowheads="1"/>
          </p:cNvSpPr>
          <p:nvPr/>
        </p:nvSpPr>
        <p:spPr bwMode="auto">
          <a:xfrm>
            <a:off x="3232150" y="4710113"/>
            <a:ext cx="612775" cy="144462"/>
          </a:xfrm>
          <a:prstGeom prst="rightArrow">
            <a:avLst>
              <a:gd name="adj1" fmla="val 50000"/>
              <a:gd name="adj2" fmla="val 1060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5" name="Text Box 25"/>
          <p:cNvSpPr txBox="1">
            <a:spLocks noChangeArrowheads="1"/>
          </p:cNvSpPr>
          <p:nvPr/>
        </p:nvSpPr>
        <p:spPr bwMode="auto">
          <a:xfrm>
            <a:off x="5764491" y="3102231"/>
            <a:ext cx="1998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 dirty="0"/>
              <a:t>Система скольжения</a:t>
            </a:r>
            <a:r>
              <a:rPr lang="en-US" altLang="en-US" sz="1400" dirty="0"/>
              <a:t> / Skidding</a:t>
            </a:r>
            <a:endParaRPr lang="ru-RU" altLang="en-US" sz="1400" dirty="0"/>
          </a:p>
        </p:txBody>
      </p:sp>
      <p:sp>
        <p:nvSpPr>
          <p:cNvPr id="16406" name="Line 26"/>
          <p:cNvSpPr>
            <a:spLocks noChangeShapeType="1"/>
          </p:cNvSpPr>
          <p:nvPr/>
        </p:nvSpPr>
        <p:spPr bwMode="auto">
          <a:xfrm flipH="1">
            <a:off x="6182765" y="3625451"/>
            <a:ext cx="735560" cy="8646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6863" y="6165850"/>
            <a:ext cx="2398712" cy="63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30975" y="5969000"/>
            <a:ext cx="2397125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28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23</a:t>
            </a:fld>
            <a:endParaRPr lang="ru-RU" sz="1200" dirty="0"/>
          </a:p>
        </p:txBody>
      </p:sp>
      <p:pic>
        <p:nvPicPr>
          <p:cNvPr id="31" name="Рисунок 30" descr="Option1 SPE_Almaty_logo">
            <a:extLst>
              <a:ext uri="{FF2B5EF4-FFF2-40B4-BE49-F238E27FC236}">
                <a16:creationId xmlns:a16="http://schemas.microsoft.com/office/drawing/2014/main" id="{A552FCB8-647B-4BC7-80CD-6F9A37B4F0D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92" y="5196617"/>
            <a:ext cx="1476000" cy="11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484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Option1 SPE_Almaty_logo">
            <a:extLst>
              <a:ext uri="{FF2B5EF4-FFF2-40B4-BE49-F238E27FC236}">
                <a16:creationId xmlns:a16="http://schemas.microsoft.com/office/drawing/2014/main" id="{BAF9927B-84D8-499D-9318-4AB313BEE4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332" y="5357117"/>
            <a:ext cx="1440000" cy="1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2" name="Text Box 19"/>
          <p:cNvSpPr txBox="1">
            <a:spLocks noChangeArrowheads="1"/>
          </p:cNvSpPr>
          <p:nvPr/>
        </p:nvSpPr>
        <p:spPr bwMode="auto">
          <a:xfrm>
            <a:off x="755650" y="2032620"/>
            <a:ext cx="8064822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  <a:tab pos="6731000" algn="ct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en-US" sz="1400" b="1" dirty="0"/>
          </a:p>
          <a:p>
            <a:pPr eaLnBrk="1" hangingPunct="1">
              <a:spcBef>
                <a:spcPct val="50000"/>
              </a:spcBef>
            </a:pPr>
            <a:r>
              <a:rPr lang="ru-RU" altLang="en-US" sz="1200" b="1" dirty="0"/>
              <a:t>Долото </a:t>
            </a:r>
            <a:r>
              <a:rPr lang="en-US" altLang="en-US" sz="1200" b="1" dirty="0"/>
              <a:t>660</a:t>
            </a:r>
            <a:r>
              <a:rPr lang="ru-RU" altLang="en-US" sz="1200" b="1" dirty="0"/>
              <a:t>мм .      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	</a:t>
            </a:r>
            <a:r>
              <a:rPr lang="ru-RU" altLang="en-US" sz="1200" b="1" dirty="0"/>
              <a:t> </a:t>
            </a:r>
            <a:r>
              <a:rPr lang="en-US" altLang="en-US" sz="1200" b="1" dirty="0"/>
              <a:t>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</a:t>
            </a:r>
            <a:endParaRPr lang="ru-RU" altLang="en-US" sz="1200" b="1" dirty="0"/>
          </a:p>
          <a:p>
            <a:pPr eaLnBrk="1" hangingPunct="1">
              <a:spcBef>
                <a:spcPct val="50000"/>
              </a:spcBef>
            </a:pPr>
            <a:endParaRPr lang="ru-RU" altLang="en-US" sz="1200" b="1" dirty="0"/>
          </a:p>
          <a:p>
            <a:pPr eaLnBrk="1" hangingPunct="1">
              <a:spcBef>
                <a:spcPct val="50000"/>
              </a:spcBef>
            </a:pPr>
            <a:r>
              <a:rPr lang="ru-RU" altLang="en-US" sz="1200" b="1" dirty="0"/>
              <a:t>                                                       Переезд буровой  установки</a:t>
            </a:r>
            <a:r>
              <a:rPr lang="en-US" altLang="en-US" sz="1200" b="1" dirty="0"/>
              <a:t>			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200" b="1" dirty="0"/>
          </a:p>
          <a:p>
            <a:pPr eaLnBrk="1" hangingPunct="1">
              <a:spcBef>
                <a:spcPct val="50000"/>
              </a:spcBef>
            </a:pPr>
            <a:r>
              <a:rPr lang="ru-RU" altLang="en-US" sz="1200" b="1" dirty="0"/>
              <a:t>Долото </a:t>
            </a:r>
            <a:r>
              <a:rPr lang="en-US" altLang="en-US" sz="1200" b="1" dirty="0"/>
              <a:t>445mm </a:t>
            </a:r>
            <a:r>
              <a:rPr lang="ru-RU" altLang="en-US" sz="1200" b="1" dirty="0"/>
              <a:t>. </a:t>
            </a:r>
            <a:r>
              <a:rPr lang="en-US" altLang="en-US" sz="1200" b="1" dirty="0"/>
              <a:t>	 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</a:t>
            </a:r>
            <a:r>
              <a:rPr lang="ru-RU" altLang="en-US" sz="1200" b="1" dirty="0"/>
              <a:t>        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	</a:t>
            </a:r>
            <a:endParaRPr lang="ru-RU" altLang="en-US" sz="1200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	</a:t>
            </a:r>
            <a:r>
              <a:rPr lang="ru-RU" altLang="en-US" sz="1200" b="1" dirty="0"/>
              <a:t>                                                                          Переезд буровой установки</a:t>
            </a:r>
            <a:endParaRPr lang="en-US" altLang="en-US" sz="1200" b="1" dirty="0"/>
          </a:p>
          <a:p>
            <a:pPr eaLnBrk="1" hangingPunct="1">
              <a:spcBef>
                <a:spcPct val="50000"/>
              </a:spcBef>
            </a:pPr>
            <a:endParaRPr lang="ru-RU" altLang="en-US" sz="1200" b="1" dirty="0"/>
          </a:p>
          <a:p>
            <a:pPr eaLnBrk="1" hangingPunct="1">
              <a:spcBef>
                <a:spcPct val="50000"/>
              </a:spcBef>
            </a:pPr>
            <a:r>
              <a:rPr lang="ru-RU" altLang="en-US" sz="1200" b="1" dirty="0"/>
              <a:t>Долото </a:t>
            </a:r>
            <a:r>
              <a:rPr lang="en-US" altLang="en-US" sz="1200" b="1" dirty="0"/>
              <a:t>311mm 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	</a:t>
            </a:r>
            <a:r>
              <a:rPr lang="ru-RU" altLang="en-US" sz="1200" b="1" dirty="0"/>
              <a:t>     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r>
              <a:rPr lang="en-US" altLang="en-US" sz="1200" b="1" dirty="0"/>
              <a:t>              </a:t>
            </a:r>
            <a:r>
              <a:rPr lang="ru-RU" altLang="en-US" sz="1200" b="1" dirty="0"/>
              <a:t>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        Бур</a:t>
            </a:r>
            <a:r>
              <a:rPr lang="en-US" altLang="en-US" sz="1200" b="1" dirty="0"/>
              <a:t>, </a:t>
            </a:r>
            <a:r>
              <a:rPr lang="ru-RU" altLang="en-US" sz="1200" b="1" dirty="0"/>
              <a:t>Спуск</a:t>
            </a:r>
            <a:r>
              <a:rPr lang="en-US" altLang="en-US" sz="1200" b="1" dirty="0"/>
              <a:t>, </a:t>
            </a:r>
            <a:r>
              <a:rPr lang="ru-RU" altLang="en-US" sz="1200" b="1" dirty="0" err="1"/>
              <a:t>Цем</a:t>
            </a:r>
            <a:r>
              <a:rPr lang="ru-RU" altLang="en-US" sz="1200" b="1" dirty="0"/>
              <a:t>.</a:t>
            </a:r>
            <a:endParaRPr lang="ru-RU" altLang="en-US" sz="12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altLang="en-US" sz="1200" b="1" dirty="0">
              <a:solidFill>
                <a:srgbClr val="0000FF"/>
              </a:solidFill>
            </a:endParaRPr>
          </a:p>
          <a:p>
            <a:pPr algn="just" eaLnBrk="1" hangingPunct="1"/>
            <a:endParaRPr lang="ru-RU" altLang="en-US" sz="14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ru-RU" altLang="en-US" sz="1400" b="1" dirty="0">
                <a:solidFill>
                  <a:srgbClr val="0000FF"/>
                </a:solidFill>
              </a:rPr>
              <a:t>Пробурить запланированную глубину интервала на скважине и сразу после цементирования колонны, переместится на следующую шахту</a:t>
            </a:r>
            <a:endParaRPr lang="en-US" altLang="en-US" sz="1200" b="1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altLang="en-US" dirty="0"/>
              <a:t>Конвейерное, </a:t>
            </a:r>
            <a:r>
              <a:rPr lang="ru-RU" altLang="en-US" dirty="0" err="1"/>
              <a:t>по-интервальное</a:t>
            </a:r>
            <a:r>
              <a:rPr lang="ru-RU" altLang="en-US" dirty="0"/>
              <a:t>  бурение</a:t>
            </a:r>
            <a:r>
              <a:rPr lang="en-US" altLang="en-US" dirty="0"/>
              <a:t> / </a:t>
            </a: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Batch drilling</a:t>
            </a:r>
            <a:endParaRPr lang="ru-RU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91680" y="1652662"/>
            <a:ext cx="6264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ctr"/>
                <a:tab pos="2243138" algn="ctr"/>
                <a:tab pos="3678238" algn="ctr"/>
                <a:tab pos="5114925" algn="ct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	</a:t>
            </a:r>
            <a:r>
              <a:rPr lang="ru-RU" altLang="en-US" sz="1200" b="1" dirty="0"/>
              <a:t>Скважина</a:t>
            </a:r>
            <a:r>
              <a:rPr lang="en-US" altLang="en-US" sz="1200" b="1" dirty="0"/>
              <a:t>	</a:t>
            </a:r>
            <a:r>
              <a:rPr lang="ru-RU" altLang="en-US" sz="1200" b="1" dirty="0"/>
              <a:t> Скважина </a:t>
            </a:r>
            <a:r>
              <a:rPr lang="en-US" altLang="en-US" sz="1200" b="1" dirty="0"/>
              <a:t>	</a:t>
            </a:r>
            <a:r>
              <a:rPr lang="ru-RU" altLang="en-US" sz="1200" b="1" dirty="0"/>
              <a:t>            Скважина </a:t>
            </a:r>
            <a:r>
              <a:rPr lang="en-US" altLang="en-US" sz="1200" b="1" dirty="0"/>
              <a:t>	</a:t>
            </a:r>
            <a:r>
              <a:rPr lang="ru-RU" altLang="en-US" sz="1200" b="1" dirty="0"/>
              <a:t>                      Скважина </a:t>
            </a:r>
            <a:r>
              <a:rPr lang="en-AU" altLang="en-US" sz="1200" b="1" dirty="0"/>
              <a:t>	1	2	</a:t>
            </a:r>
            <a:r>
              <a:rPr lang="ru-RU" altLang="en-US" sz="1200" b="1" dirty="0"/>
              <a:t>               </a:t>
            </a:r>
            <a:r>
              <a:rPr lang="en-AU" altLang="en-US" sz="1200" b="1" dirty="0"/>
              <a:t>3	</a:t>
            </a:r>
            <a:r>
              <a:rPr lang="ru-RU" altLang="en-US" sz="1200" b="1" dirty="0"/>
              <a:t>                          </a:t>
            </a:r>
            <a:r>
              <a:rPr lang="en-AU" altLang="en-US" sz="1200" b="1" dirty="0"/>
              <a:t>4</a:t>
            </a:r>
            <a:endParaRPr lang="ru-RU" altLang="en-US" sz="1200" b="1" dirty="0"/>
          </a:p>
        </p:txBody>
      </p:sp>
      <p:sp>
        <p:nvSpPr>
          <p:cNvPr id="15365" name="Oval 7"/>
          <p:cNvSpPr>
            <a:spLocks noChangeArrowheads="1"/>
          </p:cNvSpPr>
          <p:nvPr/>
        </p:nvSpPr>
        <p:spPr bwMode="auto">
          <a:xfrm>
            <a:off x="2350012" y="2132856"/>
            <a:ext cx="252412" cy="252412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6" name="Oval 8"/>
          <p:cNvSpPr>
            <a:spLocks noChangeArrowheads="1"/>
          </p:cNvSpPr>
          <p:nvPr/>
        </p:nvSpPr>
        <p:spPr bwMode="auto">
          <a:xfrm>
            <a:off x="5831755" y="2119361"/>
            <a:ext cx="252413" cy="252412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Oval 9"/>
          <p:cNvSpPr>
            <a:spLocks noChangeArrowheads="1"/>
          </p:cNvSpPr>
          <p:nvPr/>
        </p:nvSpPr>
        <p:spPr bwMode="auto">
          <a:xfrm>
            <a:off x="7489030" y="2114327"/>
            <a:ext cx="252413" cy="252412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8" name="Oval 10"/>
          <p:cNvSpPr>
            <a:spLocks noChangeArrowheads="1"/>
          </p:cNvSpPr>
          <p:nvPr/>
        </p:nvSpPr>
        <p:spPr bwMode="auto">
          <a:xfrm>
            <a:off x="3911873" y="2119361"/>
            <a:ext cx="252412" cy="2524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9" name="AutoShape 17"/>
          <p:cNvSpPr>
            <a:spLocks noChangeArrowheads="1"/>
          </p:cNvSpPr>
          <p:nvPr/>
        </p:nvSpPr>
        <p:spPr bwMode="auto">
          <a:xfrm>
            <a:off x="3203848" y="2626941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0" name="Line 18"/>
          <p:cNvSpPr>
            <a:spLocks noChangeShapeType="1"/>
          </p:cNvSpPr>
          <p:nvPr/>
        </p:nvSpPr>
        <p:spPr bwMode="auto">
          <a:xfrm>
            <a:off x="2695575" y="1692276"/>
            <a:ext cx="6167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AutoShape 21"/>
          <p:cNvSpPr>
            <a:spLocks noChangeArrowheads="1"/>
          </p:cNvSpPr>
          <p:nvPr/>
        </p:nvSpPr>
        <p:spPr bwMode="auto">
          <a:xfrm>
            <a:off x="4932040" y="2626941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AutoShape 22"/>
          <p:cNvSpPr>
            <a:spLocks noChangeArrowheads="1"/>
          </p:cNvSpPr>
          <p:nvPr/>
        </p:nvSpPr>
        <p:spPr bwMode="auto">
          <a:xfrm>
            <a:off x="6511925" y="2649538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AutoShape 23"/>
          <p:cNvSpPr>
            <a:spLocks noChangeArrowheads="1"/>
          </p:cNvSpPr>
          <p:nvPr/>
        </p:nvSpPr>
        <p:spPr bwMode="auto">
          <a:xfrm flipH="1">
            <a:off x="3112790" y="3645024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AutoShape 24"/>
          <p:cNvSpPr>
            <a:spLocks noChangeArrowheads="1"/>
          </p:cNvSpPr>
          <p:nvPr/>
        </p:nvSpPr>
        <p:spPr bwMode="auto">
          <a:xfrm flipH="1">
            <a:off x="4644008" y="3635053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5" name="AutoShape 25"/>
          <p:cNvSpPr>
            <a:spLocks noChangeArrowheads="1"/>
          </p:cNvSpPr>
          <p:nvPr/>
        </p:nvSpPr>
        <p:spPr bwMode="auto">
          <a:xfrm flipH="1">
            <a:off x="6084168" y="3645024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296863" y="6165850"/>
            <a:ext cx="2398712" cy="63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3161704" y="4631975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932038" y="4646437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6538912" y="4646436"/>
            <a:ext cx="708025" cy="153987"/>
          </a:xfrm>
          <a:prstGeom prst="rightArrow">
            <a:avLst>
              <a:gd name="adj1" fmla="val 50000"/>
              <a:gd name="adj2" fmla="val 1149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3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24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3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2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24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5756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255713"/>
            <a:ext cx="8843963" cy="4862512"/>
          </a:xfrm>
          <a:noFill/>
        </p:spPr>
      </p:pic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179512" y="257398"/>
            <a:ext cx="8748587" cy="7953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dirty="0"/>
            </a:br>
            <a:r>
              <a:rPr lang="ru-RU" altLang="en-US" dirty="0"/>
              <a:t>Вышка на </a:t>
            </a:r>
            <a:r>
              <a:rPr lang="ru-RU" altLang="en-US" dirty="0" err="1"/>
              <a:t>скв</a:t>
            </a:r>
            <a:r>
              <a:rPr lang="ru-RU" altLang="en-US" dirty="0"/>
              <a:t>. </a:t>
            </a:r>
            <a:r>
              <a:rPr lang="en-US" altLang="en-US" dirty="0"/>
              <a:t>1 (</a:t>
            </a:r>
            <a:r>
              <a:rPr lang="ru-RU" altLang="en-US" dirty="0"/>
              <a:t>вид сверху</a:t>
            </a:r>
            <a:r>
              <a:rPr lang="en-US" altLang="en-US" dirty="0"/>
              <a:t>)</a:t>
            </a:r>
            <a:endParaRPr lang="de-AT" altLang="en-US" dirty="0"/>
          </a:p>
        </p:txBody>
      </p:sp>
      <p:sp>
        <p:nvSpPr>
          <p:cNvPr id="17412" name="AutoShape 8"/>
          <p:cNvSpPr>
            <a:spLocks/>
          </p:cNvSpPr>
          <p:nvPr/>
        </p:nvSpPr>
        <p:spPr bwMode="auto">
          <a:xfrm>
            <a:off x="7783513" y="4975225"/>
            <a:ext cx="488950" cy="385763"/>
          </a:xfrm>
          <a:prstGeom prst="borderCallout2">
            <a:avLst>
              <a:gd name="adj1" fmla="val 29630"/>
              <a:gd name="adj2" fmla="val -15583"/>
              <a:gd name="adj3" fmla="val 29630"/>
              <a:gd name="adj4" fmla="val -71431"/>
              <a:gd name="adj5" fmla="val -294241"/>
              <a:gd name="adj6" fmla="val -27305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1</a:t>
            </a:r>
            <a:endParaRPr lang="de-AT" altLang="en-US"/>
          </a:p>
        </p:txBody>
      </p:sp>
      <p:sp>
        <p:nvSpPr>
          <p:cNvPr id="5" name="Rectangle 4"/>
          <p:cNvSpPr/>
          <p:nvPr/>
        </p:nvSpPr>
        <p:spPr>
          <a:xfrm>
            <a:off x="296863" y="6281738"/>
            <a:ext cx="2398712" cy="51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30975" y="6119813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7125" y="5414963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08688" y="3543300"/>
            <a:ext cx="1108075" cy="55721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2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1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25</a:t>
            </a:fld>
            <a:endParaRPr lang="ru-RU" sz="1200" dirty="0"/>
          </a:p>
        </p:txBody>
      </p:sp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9AE45B14-E086-42F8-AABB-74337AF385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" y="1254125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749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241425"/>
            <a:ext cx="8737600" cy="4816475"/>
          </a:xfrm>
          <a:noFill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21469"/>
            <a:ext cx="8748588" cy="8032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sz="1700" dirty="0"/>
            </a:br>
            <a:r>
              <a:rPr lang="ru-RU" altLang="en-US" dirty="0"/>
              <a:t>Вышка на </a:t>
            </a:r>
            <a:r>
              <a:rPr lang="ru-RU" altLang="en-US" dirty="0" err="1"/>
              <a:t>скв</a:t>
            </a:r>
            <a:r>
              <a:rPr lang="ru-RU" altLang="en-US" dirty="0"/>
              <a:t>. 2</a:t>
            </a:r>
            <a:r>
              <a:rPr lang="en-US" altLang="en-US" dirty="0"/>
              <a:t> (</a:t>
            </a:r>
            <a:r>
              <a:rPr lang="ru-RU" altLang="en-US" dirty="0"/>
              <a:t>вид сверху</a:t>
            </a:r>
            <a:r>
              <a:rPr lang="en-US" altLang="en-US" dirty="0"/>
              <a:t>)</a:t>
            </a:r>
            <a:endParaRPr lang="de-AT" altLang="en-US" dirty="0"/>
          </a:p>
        </p:txBody>
      </p:sp>
      <p:sp>
        <p:nvSpPr>
          <p:cNvPr id="18436" name="AutoShape 6"/>
          <p:cNvSpPr>
            <a:spLocks/>
          </p:cNvSpPr>
          <p:nvPr/>
        </p:nvSpPr>
        <p:spPr bwMode="auto">
          <a:xfrm>
            <a:off x="7783513" y="4953000"/>
            <a:ext cx="488950" cy="385763"/>
          </a:xfrm>
          <a:prstGeom prst="borderCallout2">
            <a:avLst>
              <a:gd name="adj1" fmla="val 29630"/>
              <a:gd name="adj2" fmla="val -15583"/>
              <a:gd name="adj3" fmla="val 29630"/>
              <a:gd name="adj4" fmla="val -58116"/>
              <a:gd name="adj5" fmla="val -306583"/>
              <a:gd name="adj6" fmla="val -21038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2</a:t>
            </a:r>
            <a:endParaRPr lang="de-AT" altLang="en-US"/>
          </a:p>
        </p:txBody>
      </p:sp>
      <p:sp>
        <p:nvSpPr>
          <p:cNvPr id="5" name="Rectangle 4"/>
          <p:cNvSpPr/>
          <p:nvPr/>
        </p:nvSpPr>
        <p:spPr>
          <a:xfrm>
            <a:off x="296863" y="6273800"/>
            <a:ext cx="2398712" cy="525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30975" y="6110288"/>
            <a:ext cx="2397125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88075" y="5348288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15075" y="3495675"/>
            <a:ext cx="1152525" cy="55721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2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1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26</a:t>
            </a:fld>
            <a:endParaRPr lang="ru-RU" sz="1200" dirty="0"/>
          </a:p>
        </p:txBody>
      </p:sp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DA2C2E56-BCBA-4DE0-8996-88847EE3A66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" y="1124744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609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" y="1133475"/>
            <a:ext cx="8704263" cy="4856163"/>
          </a:xfr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3531"/>
            <a:ext cx="8748464" cy="8112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dirty="0"/>
            </a:br>
            <a:r>
              <a:rPr lang="ru-RU" altLang="en-US" dirty="0"/>
              <a:t>Вышка на </a:t>
            </a:r>
            <a:r>
              <a:rPr lang="ru-RU" altLang="en-US" dirty="0" err="1"/>
              <a:t>скв</a:t>
            </a:r>
            <a:r>
              <a:rPr lang="ru-RU" altLang="en-US" dirty="0"/>
              <a:t>. 3</a:t>
            </a:r>
            <a:r>
              <a:rPr lang="en-US" altLang="en-US" dirty="0"/>
              <a:t> (</a:t>
            </a:r>
            <a:r>
              <a:rPr lang="ru-RU" altLang="en-US" dirty="0"/>
              <a:t>вид сверху</a:t>
            </a:r>
            <a:r>
              <a:rPr lang="en-US" altLang="en-US" dirty="0"/>
              <a:t>)</a:t>
            </a:r>
            <a:endParaRPr lang="de-AT" altLang="en-US" dirty="0"/>
          </a:p>
        </p:txBody>
      </p:sp>
      <p:sp>
        <p:nvSpPr>
          <p:cNvPr id="19460" name="AutoShape 6"/>
          <p:cNvSpPr>
            <a:spLocks/>
          </p:cNvSpPr>
          <p:nvPr/>
        </p:nvSpPr>
        <p:spPr bwMode="auto">
          <a:xfrm>
            <a:off x="7773988" y="4851400"/>
            <a:ext cx="488950" cy="385763"/>
          </a:xfrm>
          <a:prstGeom prst="borderCallout2">
            <a:avLst>
              <a:gd name="adj1" fmla="val 29630"/>
              <a:gd name="adj2" fmla="val -15583"/>
              <a:gd name="adj3" fmla="val 29630"/>
              <a:gd name="adj4" fmla="val -44806"/>
              <a:gd name="adj5" fmla="val -316463"/>
              <a:gd name="adj6" fmla="val -14902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3</a:t>
            </a:r>
            <a:endParaRPr lang="de-AT" altLang="en-US"/>
          </a:p>
        </p:txBody>
      </p:sp>
      <p:sp>
        <p:nvSpPr>
          <p:cNvPr id="5" name="Rectangle 4"/>
          <p:cNvSpPr/>
          <p:nvPr/>
        </p:nvSpPr>
        <p:spPr>
          <a:xfrm>
            <a:off x="6140450" y="5291138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92850" y="6053138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950" y="6081713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88125" y="3475038"/>
            <a:ext cx="1209675" cy="555625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2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5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1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27</a:t>
            </a:fld>
            <a:endParaRPr lang="ru-RU" sz="1200" dirty="0"/>
          </a:p>
        </p:txBody>
      </p:sp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C04FBB92-3211-45A0-AF80-1734F431A53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0" y="1163396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38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324" y="1035050"/>
            <a:ext cx="8816975" cy="4992688"/>
          </a:xfr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25" y="321469"/>
            <a:ext cx="8815263" cy="8032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dirty="0"/>
            </a:br>
            <a:r>
              <a:rPr lang="ru-RU" altLang="en-US" dirty="0"/>
              <a:t>Вышка на </a:t>
            </a:r>
            <a:r>
              <a:rPr lang="ru-RU" altLang="en-US" dirty="0" err="1"/>
              <a:t>скв</a:t>
            </a:r>
            <a:r>
              <a:rPr lang="ru-RU" altLang="en-US" dirty="0"/>
              <a:t> 4</a:t>
            </a:r>
            <a:r>
              <a:rPr lang="en-US" altLang="en-US" dirty="0"/>
              <a:t> (</a:t>
            </a:r>
            <a:r>
              <a:rPr lang="ru-RU" altLang="en-US" dirty="0"/>
              <a:t>вид сверху</a:t>
            </a:r>
            <a:r>
              <a:rPr lang="en-US" altLang="en-US" dirty="0"/>
              <a:t>)</a:t>
            </a:r>
            <a:endParaRPr lang="de-AT" altLang="en-US" dirty="0"/>
          </a:p>
        </p:txBody>
      </p:sp>
      <p:sp>
        <p:nvSpPr>
          <p:cNvPr id="20484" name="AutoShape 6"/>
          <p:cNvSpPr>
            <a:spLocks/>
          </p:cNvSpPr>
          <p:nvPr/>
        </p:nvSpPr>
        <p:spPr bwMode="auto">
          <a:xfrm>
            <a:off x="7805738" y="5018088"/>
            <a:ext cx="488950" cy="385762"/>
          </a:xfrm>
          <a:prstGeom prst="borderCallout2">
            <a:avLst>
              <a:gd name="adj1" fmla="val 29630"/>
              <a:gd name="adj2" fmla="val -15583"/>
              <a:gd name="adj3" fmla="val 29630"/>
              <a:gd name="adj4" fmla="val -32468"/>
              <a:gd name="adj5" fmla="val -312759"/>
              <a:gd name="adj6" fmla="val -9350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4</a:t>
            </a:r>
            <a:endParaRPr lang="de-AT" altLang="en-US"/>
          </a:p>
        </p:txBody>
      </p:sp>
      <p:sp>
        <p:nvSpPr>
          <p:cNvPr id="5" name="Rectangle 4"/>
          <p:cNvSpPr/>
          <p:nvPr/>
        </p:nvSpPr>
        <p:spPr>
          <a:xfrm>
            <a:off x="149225" y="6149975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9975" y="5348288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11950" y="6119813"/>
            <a:ext cx="2397125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23088" y="3511550"/>
            <a:ext cx="1244600" cy="55721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2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9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1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28</a:t>
            </a:fld>
            <a:endParaRPr lang="ru-RU" sz="1200" dirty="0"/>
          </a:p>
        </p:txBody>
      </p:sp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3EA0B3A2-84F5-45D2-90AD-DE6524A05EE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7" y="1035050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994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IMG_124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75" y="1214438"/>
            <a:ext cx="5348337" cy="4305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57398"/>
            <a:ext cx="8964488" cy="7953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7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7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dirty="0"/>
            </a:br>
            <a:r>
              <a:rPr lang="ru-RU" altLang="en-US" dirty="0"/>
              <a:t>Основание для скольжения и шахта</a:t>
            </a:r>
            <a:r>
              <a:rPr lang="en-US" altLang="en-US" dirty="0"/>
              <a:t> </a:t>
            </a:r>
            <a:endParaRPr lang="de-AT" altLang="en-US" dirty="0"/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2555776" y="3022600"/>
            <a:ext cx="689183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000" dirty="0"/>
              <a:t>шахта</a:t>
            </a:r>
            <a:r>
              <a:rPr lang="en-US" altLang="en-US" sz="1000" dirty="0"/>
              <a:t> 1</a:t>
            </a:r>
            <a:endParaRPr lang="de-AT" altLang="en-US" sz="1000" dirty="0"/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936735" y="3470811"/>
            <a:ext cx="848604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000" dirty="0"/>
              <a:t>шахта</a:t>
            </a:r>
            <a:r>
              <a:rPr lang="en-US" altLang="en-US" sz="1000" dirty="0"/>
              <a:t> 2</a:t>
            </a:r>
            <a:endParaRPr lang="de-AT" altLang="en-US" sz="1000" dirty="0"/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3556061" y="4190891"/>
            <a:ext cx="799915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000" dirty="0"/>
              <a:t>шахта </a:t>
            </a:r>
            <a:r>
              <a:rPr lang="en-US" altLang="en-US" sz="1000" dirty="0"/>
              <a:t> 3</a:t>
            </a:r>
            <a:endParaRPr lang="de-AT" altLang="en-US" sz="1000" dirty="0"/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4186226" y="5030320"/>
            <a:ext cx="745814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en-US" sz="1000" dirty="0"/>
              <a:t>шахта </a:t>
            </a:r>
            <a:r>
              <a:rPr lang="en-US" altLang="en-US" sz="1000" dirty="0"/>
              <a:t>4</a:t>
            </a:r>
            <a:endParaRPr lang="de-AT" altLang="en-US" sz="1000" dirty="0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 flipH="1">
            <a:off x="2935146" y="3174304"/>
            <a:ext cx="1588" cy="1920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4"/>
          <p:cNvSpPr>
            <a:spLocks noChangeShapeType="1"/>
          </p:cNvSpPr>
          <p:nvPr/>
        </p:nvSpPr>
        <p:spPr bwMode="auto">
          <a:xfrm flipH="1">
            <a:off x="3635896" y="3740969"/>
            <a:ext cx="1587" cy="192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 flipH="1">
            <a:off x="4210373" y="4389040"/>
            <a:ext cx="1587" cy="192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6"/>
          <p:cNvSpPr>
            <a:spLocks noChangeShapeType="1"/>
          </p:cNvSpPr>
          <p:nvPr/>
        </p:nvSpPr>
        <p:spPr bwMode="auto">
          <a:xfrm flipH="1">
            <a:off x="4761435" y="5274795"/>
            <a:ext cx="1588" cy="192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575" y="6165850"/>
            <a:ext cx="2286000" cy="63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34325" y="5969000"/>
            <a:ext cx="993775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9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9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29</a:t>
            </a:fld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770" r="28313"/>
          <a:stretch/>
        </p:blipFill>
        <p:spPr>
          <a:xfrm>
            <a:off x="5640105" y="2675738"/>
            <a:ext cx="3384377" cy="2844000"/>
          </a:xfrm>
          <a:prstGeom prst="rect">
            <a:avLst/>
          </a:prstGeom>
        </p:spPr>
      </p:pic>
      <p:pic>
        <p:nvPicPr>
          <p:cNvPr id="22" name="Picture 6" descr="IMG_1248">
            <a:extLst>
              <a:ext uri="{FF2B5EF4-FFF2-40B4-BE49-F238E27FC236}">
                <a16:creationId xmlns:a16="http://schemas.microsoft.com/office/drawing/2014/main" id="{5647D801-B15E-4D84-9718-D713BCC4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869" y="1214438"/>
            <a:ext cx="5348337" cy="43053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Рисунок 22" descr="Option1 SPE_Almaty_logo">
            <a:extLst>
              <a:ext uri="{FF2B5EF4-FFF2-40B4-BE49-F238E27FC236}">
                <a16:creationId xmlns:a16="http://schemas.microsoft.com/office/drawing/2014/main" id="{D349392C-E4F1-4B58-9662-C5D69DB614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47" y="1122729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2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352927" cy="5472607"/>
          </a:xfrm>
        </p:spPr>
        <p:txBody>
          <a:bodyPr>
            <a:normAutofit fontScale="92500" lnSpcReduction="10000"/>
          </a:bodyPr>
          <a:lstStyle/>
          <a:p>
            <a:pPr marL="301943" lvl="1" indent="0">
              <a:buNone/>
            </a:pPr>
            <a:endParaRPr lang="ru-RU" altLang="en-US" u="sng" dirty="0"/>
          </a:p>
          <a:p>
            <a:pPr marL="301943" lvl="1" indent="0" algn="just">
              <a:buNone/>
            </a:pPr>
            <a:r>
              <a:rPr lang="ru-RU" sz="2000" b="1" u="sng" dirty="0">
                <a:solidFill>
                  <a:schemeClr val="tx1"/>
                </a:solidFill>
              </a:rPr>
              <a:t>Кустовое, конвейерное (</a:t>
            </a:r>
            <a:r>
              <a:rPr lang="ru-RU" sz="2000" b="1" u="sng" dirty="0" err="1">
                <a:solidFill>
                  <a:schemeClr val="tx1"/>
                </a:solidFill>
              </a:rPr>
              <a:t>по-интервальное</a:t>
            </a:r>
            <a:r>
              <a:rPr lang="ru-RU" sz="2000" b="1" u="sng" dirty="0">
                <a:solidFill>
                  <a:schemeClr val="tx1"/>
                </a:solidFill>
              </a:rPr>
              <a:t>) бурение </a:t>
            </a:r>
            <a:r>
              <a:rPr lang="en-US" sz="2000" b="1" u="sng" dirty="0">
                <a:solidFill>
                  <a:schemeClr val="tx1"/>
                </a:solidFill>
              </a:rPr>
              <a:t>(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Cluster</a:t>
            </a:r>
            <a:r>
              <a:rPr lang="ru-RU" sz="20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&amp; </a:t>
            </a:r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</a:rPr>
              <a:t>bucth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 drilling</a:t>
            </a:r>
            <a:r>
              <a:rPr lang="en-US" sz="2000" b="1" u="sng" dirty="0">
                <a:solidFill>
                  <a:schemeClr val="tx1"/>
                </a:solidFill>
              </a:rPr>
              <a:t>) </a:t>
            </a:r>
            <a:r>
              <a:rPr lang="ru-RU" sz="2000" b="1" u="sng" dirty="0">
                <a:solidFill>
                  <a:schemeClr val="tx1"/>
                </a:solidFill>
              </a:rPr>
              <a:t>-  </a:t>
            </a:r>
            <a:r>
              <a:rPr lang="ru-RU" sz="2000" dirty="0">
                <a:solidFill>
                  <a:schemeClr val="tx1"/>
                </a:solidFill>
              </a:rPr>
              <a:t>сооружение скважин, в основном наклонно-направленных и горизонтальных, устья которых группируются на близком расстоянии друг от друга на общей ограниченной площадке (основании).</a:t>
            </a:r>
            <a:endParaRPr lang="ru-RU" altLang="en-US" sz="2000" u="sng" dirty="0">
              <a:solidFill>
                <a:schemeClr val="tx1"/>
              </a:solidFill>
            </a:endParaRPr>
          </a:p>
          <a:p>
            <a:pPr marL="301943" lvl="1" indent="0" algn="just">
              <a:buNone/>
            </a:pPr>
            <a:endParaRPr lang="en-US" altLang="en-US" u="sng" dirty="0">
              <a:solidFill>
                <a:schemeClr val="tx1"/>
              </a:solidFill>
            </a:endParaRPr>
          </a:p>
          <a:p>
            <a:pPr marL="301943" lvl="1" indent="0" algn="just">
              <a:buNone/>
            </a:pPr>
            <a:r>
              <a:rPr lang="ru-RU" altLang="en-US" sz="1800" u="sng" dirty="0">
                <a:solidFill>
                  <a:schemeClr val="tx1"/>
                </a:solidFill>
              </a:rPr>
              <a:t>Преимущества</a:t>
            </a:r>
            <a:r>
              <a:rPr lang="en-AU" altLang="en-US" sz="1800" u="sng" dirty="0">
                <a:solidFill>
                  <a:schemeClr val="tx1"/>
                </a:solidFill>
              </a:rPr>
              <a:t>:</a:t>
            </a:r>
            <a:endParaRPr lang="ru-RU" altLang="en-US" sz="1800" u="sng" dirty="0">
              <a:solidFill>
                <a:schemeClr val="tx1"/>
              </a:solidFill>
            </a:endParaRPr>
          </a:p>
          <a:p>
            <a:pPr lvl="1" algn="just"/>
            <a:r>
              <a:rPr lang="ru-RU" sz="1800" dirty="0">
                <a:solidFill>
                  <a:schemeClr val="tx1"/>
                </a:solidFill>
              </a:rPr>
              <a:t>Кустовой конвейерный способ бурения сокращает затраты на буровые операции и обустройство месторождения, упрощает автоматизацию процессов добычи и обслуживания, а также способствует улучшению охраны окружающей среды при разработке нефтяных и газовых месторождений.</a:t>
            </a:r>
          </a:p>
          <a:p>
            <a:pPr lvl="1" algn="just"/>
            <a:r>
              <a:rPr lang="ru-RU" sz="1800" dirty="0">
                <a:solidFill>
                  <a:schemeClr val="tx1"/>
                </a:solidFill>
              </a:rPr>
              <a:t>Значительно сокращаются строительно-монтажные работы в бурении, уменьшается объем строительства дорог, линий электропередачи, трубопроводов и т.д.</a:t>
            </a:r>
          </a:p>
          <a:p>
            <a:pPr lvl="1" algn="just"/>
            <a:endParaRPr lang="ru-RU" sz="1800" dirty="0">
              <a:solidFill>
                <a:schemeClr val="tx1"/>
              </a:solidFill>
            </a:endParaRPr>
          </a:p>
          <a:p>
            <a:pPr marL="301943" lvl="1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Типы установок и способы передвижения: </a:t>
            </a:r>
          </a:p>
          <a:p>
            <a:pPr lvl="1" algn="just"/>
            <a:r>
              <a:rPr lang="ru-RU" sz="1800" dirty="0">
                <a:solidFill>
                  <a:schemeClr val="tx1"/>
                </a:solidFill>
              </a:rPr>
              <a:t>скольжение по основанию </a:t>
            </a:r>
            <a:r>
              <a:rPr lang="en-US" sz="1800" dirty="0">
                <a:solidFill>
                  <a:schemeClr val="tx1"/>
                </a:solidFill>
              </a:rPr>
              <a:t>/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skidding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 lvl="1" algn="just"/>
            <a:r>
              <a:rPr lang="ru-RU" sz="1800" dirty="0">
                <a:solidFill>
                  <a:schemeClr val="tx1"/>
                </a:solidFill>
              </a:rPr>
              <a:t>шагающие</a:t>
            </a:r>
            <a:r>
              <a:rPr lang="en-US" sz="1800" dirty="0">
                <a:solidFill>
                  <a:schemeClr val="tx1"/>
                </a:solidFill>
              </a:rPr>
              <a:t> /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walking system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 lvl="1" algn="just"/>
            <a:r>
              <a:rPr lang="ru-RU" sz="1800" dirty="0">
                <a:solidFill>
                  <a:schemeClr val="tx1"/>
                </a:solidFill>
              </a:rPr>
              <a:t>эшелонного типа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/ echelon type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640960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550" b="1" dirty="0">
                <a:solidFill>
                  <a:srgbClr val="FFFF00"/>
                </a:solidFill>
              </a:rPr>
              <a:t> / Cluster batch Drilling history in Kazakhstan</a:t>
            </a:r>
            <a:endParaRPr lang="ru-RU" sz="1550" dirty="0">
              <a:solidFill>
                <a:srgbClr val="FFFF00"/>
              </a:solidFill>
            </a:endParaRPr>
          </a:p>
        </p:txBody>
      </p:sp>
      <p:pic>
        <p:nvPicPr>
          <p:cNvPr id="9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0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</a:t>
            </a:fld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93F547-16B6-4DE4-B5BE-71FE50629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4237498"/>
            <a:ext cx="3017782" cy="1767993"/>
          </a:xfrm>
          <a:prstGeom prst="rect">
            <a:avLst/>
          </a:prstGeom>
        </p:spPr>
      </p:pic>
      <p:pic>
        <p:nvPicPr>
          <p:cNvPr id="13" name="Рисунок 12" descr="Option1 SPE_Almaty_logo">
            <a:extLst>
              <a:ext uri="{FF2B5EF4-FFF2-40B4-BE49-F238E27FC236}">
                <a16:creationId xmlns:a16="http://schemas.microsoft.com/office/drawing/2014/main" id="{28A95607-D68C-45DF-9297-9BD8EFE5D33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82" y="5193328"/>
            <a:ext cx="1404000" cy="11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941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IMG_128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" y="1063625"/>
            <a:ext cx="8737600" cy="46696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25648"/>
            <a:ext cx="8748588" cy="8270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15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5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sz="3200" dirty="0"/>
            </a:br>
            <a:r>
              <a:rPr lang="ru-RU" altLang="en-US" sz="3200" dirty="0"/>
              <a:t>Гидравлические цилиндры </a:t>
            </a:r>
            <a:r>
              <a:rPr lang="en-US" altLang="en-US" sz="3200" dirty="0"/>
              <a:t>/ Sliding system</a:t>
            </a:r>
            <a:endParaRPr lang="de-AT" alt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96863" y="6230938"/>
            <a:ext cx="2398712" cy="56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30975" y="6053138"/>
            <a:ext cx="2397125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0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30</a:t>
            </a:fld>
            <a:endParaRPr lang="ru-RU" sz="1200" dirty="0"/>
          </a:p>
        </p:txBody>
      </p:sp>
      <p:pic>
        <p:nvPicPr>
          <p:cNvPr id="13" name="Рисунок 12" descr="Option1 SPE_Almaty_logo">
            <a:extLst>
              <a:ext uri="{FF2B5EF4-FFF2-40B4-BE49-F238E27FC236}">
                <a16:creationId xmlns:a16="http://schemas.microsoft.com/office/drawing/2014/main" id="{C398DA17-5447-4FCC-A968-0B99F1A0DB1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39" y="5068617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591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25648"/>
            <a:ext cx="8748588" cy="8270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15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500" b="1" dirty="0">
                <a:solidFill>
                  <a:srgbClr val="FFFF00"/>
                </a:solidFill>
              </a:rPr>
              <a:t>/Cluster batch Drilling history in Kazakhstan</a:t>
            </a:r>
            <a:br>
              <a:rPr lang="en-US" altLang="en-US" sz="3200" dirty="0"/>
            </a:br>
            <a:r>
              <a:rPr lang="ru-RU" altLang="en-US" sz="3200" dirty="0"/>
              <a:t>Шагающая установка /</a:t>
            </a:r>
            <a:r>
              <a:rPr lang="en-US" altLang="en-US" sz="3200" dirty="0"/>
              <a:t> Walking system</a:t>
            </a:r>
            <a:endParaRPr lang="de-AT" alt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96863" y="6230938"/>
            <a:ext cx="2398712" cy="56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30975" y="6053138"/>
            <a:ext cx="2397125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0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6" name="CorelDRAW" r:id="rId4" imgW="2509920" imgH="272880" progId="CorelDraw.Graphic.15">
                  <p:embed/>
                </p:oleObj>
              </mc:Choice>
              <mc:Fallback>
                <p:oleObj name="CorelDRAW" r:id="rId4" imgW="2509920" imgH="272880" progId="CorelDraw.Graphic.15">
                  <p:embed/>
                  <p:pic>
                    <p:nvPicPr>
                      <p:cNvPr id="1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31</a:t>
            </a:fld>
            <a:endParaRPr lang="ru-RU" sz="1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6056B6-1CB7-482A-853B-F2B7FC5F2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96981"/>
            <a:ext cx="2592000" cy="19440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2000AD-0CF6-45D4-A2F5-866A5FC3A4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9"/>
          <a:stretch/>
        </p:blipFill>
        <p:spPr>
          <a:xfrm>
            <a:off x="288144" y="1700808"/>
            <a:ext cx="5580000" cy="3464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A0FF98-DEFC-4D9D-A4AF-3B93CB1270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50" y="4025131"/>
            <a:ext cx="2916000" cy="2187000"/>
          </a:xfrm>
          <a:prstGeom prst="rect">
            <a:avLst/>
          </a:prstGeom>
        </p:spPr>
      </p:pic>
      <p:pic>
        <p:nvPicPr>
          <p:cNvPr id="15" name="Рисунок 14" descr="Option1 SPE_Almaty_logo">
            <a:extLst>
              <a:ext uri="{FF2B5EF4-FFF2-40B4-BE49-F238E27FC236}">
                <a16:creationId xmlns:a16="http://schemas.microsoft.com/office/drawing/2014/main" id="{8972156D-4695-4889-BF0F-B5CF0756734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68" y="5246625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132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Option1 SPE_Almaty_logo">
            <a:extLst>
              <a:ext uri="{FF2B5EF4-FFF2-40B4-BE49-F238E27FC236}">
                <a16:creationId xmlns:a16="http://schemas.microsoft.com/office/drawing/2014/main" id="{30E1B45A-7BDF-4CEE-B910-6AF30AB0C8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71" y="5468907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95334"/>
            <a:ext cx="8136903" cy="5721499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buNone/>
            </a:pPr>
            <a:r>
              <a:rPr lang="ru-RU" sz="15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500" b="1" dirty="0">
                <a:solidFill>
                  <a:srgbClr val="FFFF00"/>
                </a:solidFill>
              </a:rPr>
              <a:t>/Cluster batch Drilling history in Kazakhstan </a:t>
            </a:r>
          </a:p>
          <a:p>
            <a:pPr marL="0" indent="0" algn="just" fontAlgn="base">
              <a:buNone/>
            </a:pPr>
            <a:r>
              <a:rPr lang="ru-RU" sz="2000" dirty="0">
                <a:solidFill>
                  <a:schemeClr val="bg1"/>
                </a:solidFill>
              </a:rPr>
              <a:t>Правилах обеспечения промышленной безопасности для опасных производственных объектов нефтяной и газовой отраслей промышленности </a:t>
            </a:r>
          </a:p>
          <a:p>
            <a:pPr marL="0" indent="0" algn="ctr" fontAlgn="base">
              <a:buNone/>
            </a:pPr>
            <a:r>
              <a:rPr lang="ru-RU" sz="2000" dirty="0">
                <a:solidFill>
                  <a:schemeClr val="bg1"/>
                </a:solidFill>
              </a:rPr>
              <a:t>от 30 декабря 2014 года </a:t>
            </a:r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 marL="0" indent="0" fontAlgn="base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just" fontAlgn="base"/>
            <a:r>
              <a:rPr lang="ru-RU" sz="1500" dirty="0">
                <a:solidFill>
                  <a:schemeClr val="tx1"/>
                </a:solidFill>
              </a:rPr>
              <a:t>802. Ремонтные работы на кустовой площадке проводятся после выполнения мероприятий, обеспечивающих безопасную эксплуатацию скважин.</a:t>
            </a:r>
          </a:p>
          <a:p>
            <a:pPr marL="301943" lvl="1" indent="0" algn="just" fontAlgn="base">
              <a:buNone/>
            </a:pPr>
            <a:r>
              <a:rPr lang="ru-RU" sz="1300" dirty="0">
                <a:solidFill>
                  <a:schemeClr val="tx1"/>
                </a:solidFill>
              </a:rPr>
              <a:t>Одновременное проведение работ на нескольких скважинах и порядок взаимодействия исполнителей регламентируются утвержденным ПОР.</a:t>
            </a:r>
          </a:p>
          <a:p>
            <a:pPr algn="just" fontAlgn="base"/>
            <a:r>
              <a:rPr lang="ru-RU" sz="1500" dirty="0">
                <a:solidFill>
                  <a:schemeClr val="tx1"/>
                </a:solidFill>
              </a:rPr>
              <a:t>803. Устье скважины, находящееся в эксплуатации, трубопроводы, арматура в опасной зоне </a:t>
            </a:r>
            <a:r>
              <a:rPr lang="ru-RU" sz="1500" dirty="0">
                <a:solidFill>
                  <a:srgbClr val="0070C0"/>
                </a:solidFill>
              </a:rPr>
              <a:t>защищаются от возможного механического воздействия при ремонте на скважинах кустовой площадки</a:t>
            </a:r>
            <a:r>
              <a:rPr lang="ru-RU" sz="1500" dirty="0">
                <a:solidFill>
                  <a:schemeClr val="tx1"/>
                </a:solidFill>
              </a:rPr>
              <a:t>. Способы защиты указываются в ПОР.</a:t>
            </a:r>
          </a:p>
          <a:p>
            <a:pPr algn="just" fontAlgn="base"/>
            <a:r>
              <a:rPr lang="ru-RU" sz="1500" dirty="0">
                <a:solidFill>
                  <a:schemeClr val="tx1"/>
                </a:solidFill>
              </a:rPr>
              <a:t>804. Конструкция защитного экранирующего устройства или ограждения исключает возможность образования загазованности зон и </a:t>
            </a:r>
            <a:r>
              <a:rPr lang="ru-RU" sz="1500" dirty="0">
                <a:solidFill>
                  <a:srgbClr val="0070C0"/>
                </a:solidFill>
              </a:rPr>
              <a:t>обеспечивает свободный доступ</a:t>
            </a:r>
            <a:r>
              <a:rPr lang="ru-RU" sz="1500" dirty="0">
                <a:solidFill>
                  <a:schemeClr val="tx1"/>
                </a:solidFill>
              </a:rPr>
              <a:t> к узлам управления скважиной.</a:t>
            </a:r>
          </a:p>
          <a:p>
            <a:pPr algn="just" fontAlgn="base"/>
            <a:endParaRPr lang="ru-RU" sz="1500" dirty="0">
              <a:solidFill>
                <a:schemeClr val="tx1"/>
              </a:solidFill>
            </a:endParaRPr>
          </a:p>
          <a:p>
            <a:pPr marL="0" indent="0" algn="just" fontAlgn="base">
              <a:buNone/>
            </a:pPr>
            <a:r>
              <a:rPr lang="ru-RU" sz="1600" b="1" dirty="0">
                <a:solidFill>
                  <a:schemeClr val="tx1"/>
                </a:solidFill>
              </a:rPr>
              <a:t>Параграф 4. Особенности подземного ремонта скважин при кустовом расположении скважин</a:t>
            </a:r>
            <a:endParaRPr lang="ru-RU" sz="1600" dirty="0">
              <a:solidFill>
                <a:schemeClr val="tx1"/>
              </a:solidFill>
            </a:endParaRPr>
          </a:p>
          <a:p>
            <a:pPr algn="just" fontAlgn="base"/>
            <a:r>
              <a:rPr lang="ru-RU" sz="1600" b="1" dirty="0">
                <a:solidFill>
                  <a:schemeClr val="tx1"/>
                </a:solidFill>
              </a:rPr>
              <a:t> </a:t>
            </a:r>
            <a:r>
              <a:rPr lang="ru-RU" sz="1600" dirty="0">
                <a:solidFill>
                  <a:schemeClr val="tx1"/>
                </a:solidFill>
              </a:rPr>
              <a:t>810. Допускается одновременная работа двух бригад ПРС при бурении другой скважины на кусте. Для одновременного ведения работ на кусте организация разрабатывает ПОР, который утверждается руководителем организации.</a:t>
            </a:r>
          </a:p>
          <a:p>
            <a:pPr algn="just" fontAlgn="base"/>
            <a:endParaRPr lang="ru-RU" sz="1500" dirty="0"/>
          </a:p>
          <a:p>
            <a:pPr algn="just" fontAlgn="base"/>
            <a:endParaRPr lang="en-US" dirty="0"/>
          </a:p>
          <a:p>
            <a:endParaRPr lang="en-US" dirty="0"/>
          </a:p>
        </p:txBody>
      </p:sp>
      <p:sp>
        <p:nvSpPr>
          <p:cNvPr id="3" name="Rectangle 10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9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" name="CorelDRAW" r:id="rId6" imgW="2509920" imgH="272880" progId="CorelDraw.Graphic.15">
                  <p:embed/>
                </p:oleObj>
              </mc:Choice>
              <mc:Fallback>
                <p:oleObj name="CorelDRAW" r:id="rId6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0205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54" name="Picture 6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382">
            <a:off x="227466" y="1214595"/>
            <a:ext cx="4505784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48588" cy="8270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3200" dirty="0"/>
            </a:br>
            <a:br>
              <a:rPr lang="ru-RU" altLang="en-US" sz="3200" dirty="0"/>
            </a:br>
            <a:r>
              <a:rPr lang="ru-RU" altLang="en-US" sz="3200" dirty="0"/>
              <a:t>Перспективы других месторождений</a:t>
            </a:r>
            <a:endParaRPr lang="de-AT" altLang="en-US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1196752"/>
            <a:ext cx="5040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/>
              <a:t>Высокие экологические требования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Пески и дюны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Водные преграды – реки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Пересеченная местность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Ограниченное пространство  для развития полномасштабной инфраструктуры месторождения</a:t>
            </a:r>
          </a:p>
          <a:p>
            <a:pPr algn="just"/>
            <a:r>
              <a:rPr lang="ru-RU" sz="2000" dirty="0" err="1">
                <a:solidFill>
                  <a:srgbClr val="0070C0"/>
                </a:solidFill>
              </a:rPr>
              <a:t>Карачаганак</a:t>
            </a:r>
            <a:r>
              <a:rPr lang="ru-RU" sz="2000" dirty="0">
                <a:solidFill>
                  <a:srgbClr val="0070C0"/>
                </a:solidFill>
              </a:rPr>
              <a:t>, уже испытывает сложности в связи с недостатком свободной территории из-за широкого развития инфраструктуры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r>
              <a:rPr lang="ru-RU" sz="2000" dirty="0">
                <a:solidFill>
                  <a:srgbClr val="0070C0"/>
                </a:solidFill>
              </a:rPr>
              <a:t>Они также рассматривают возможность перехода на кустовое расположение устьев скважин.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Для многих зрелых месторождений кустовой метод организации добычи и бурения наклонных и горизонтальных скважин является хорошей перспективой ! </a:t>
            </a:r>
            <a:endParaRPr lang="ru-RU" sz="1400" dirty="0"/>
          </a:p>
          <a:p>
            <a:pPr algn="just"/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 / </a:t>
            </a:r>
            <a:r>
              <a:rPr lang="en-US" sz="1600" b="1" dirty="0">
                <a:solidFill>
                  <a:srgbClr val="FFC000"/>
                </a:solidFill>
              </a:rPr>
              <a:t>Cluster batch Drilling history in Kazakhstan</a:t>
            </a:r>
          </a:p>
        </p:txBody>
      </p:sp>
      <p:pic>
        <p:nvPicPr>
          <p:cNvPr id="10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8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27984" y="6741368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33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E790DE7C-F1FC-411C-84E3-3DCD4BF0535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1053277"/>
            <a:ext cx="1404000" cy="11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342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>
                <a:solidFill>
                  <a:srgbClr val="FFFF00"/>
                </a:solidFill>
              </a:rPr>
              <a:t>Наши Контакты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0" y="2631339"/>
            <a:ext cx="7956000" cy="24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662885"/>
            <a:ext cx="7858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34</a:t>
            </a:fld>
            <a:endParaRPr lang="ru-RU" sz="1200" dirty="0"/>
          </a:p>
        </p:txBody>
      </p:sp>
      <p:cxnSp>
        <p:nvCxnSpPr>
          <p:cNvPr id="9" name="Прямая соединительная линия 7"/>
          <p:cNvCxnSpPr>
            <a:cxnSpLocks/>
          </p:cNvCxnSpPr>
          <p:nvPr/>
        </p:nvCxnSpPr>
        <p:spPr>
          <a:xfrm>
            <a:off x="4427984" y="6741368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8" name="Рисунок 7" descr="Option1 SPE_Almaty_logo">
            <a:extLst>
              <a:ext uri="{FF2B5EF4-FFF2-40B4-BE49-F238E27FC236}">
                <a16:creationId xmlns:a16="http://schemas.microsoft.com/office/drawing/2014/main" id="{B29AAAAE-8A27-4813-86BF-F2682150EA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528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80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pic>
        <p:nvPicPr>
          <p:cNvPr id="18598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50" y="2060848"/>
            <a:ext cx="395967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Каламкас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995" y="1125314"/>
            <a:ext cx="469004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Начало активного бурения в 80-х годах, путем бурения сотен наклонно-направленных скважин с интервалом  </a:t>
            </a:r>
            <a:r>
              <a:rPr lang="en-US" sz="2000" dirty="0"/>
              <a:t>50-</a:t>
            </a:r>
            <a:r>
              <a:rPr lang="ru-RU" sz="2000" dirty="0"/>
              <a:t>150 метров между устьями скважин. Впервые использовались буровые установки БУ-75 ЭМШ, эшелонного типа на рельсах. За несколько часов эти установки передвигались на новую скважину, вместе со свечами бурильных труб, емкостями с буровым раствором и вагонами для жилья.   Месторождение находится в непосредственной близости Каспийского моря и подвержено затоплению. Имеет защитную насыпную дамбу вдоль берега.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1988839"/>
            <a:ext cx="3754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</p:txBody>
      </p:sp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3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4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C1A828E4-9B83-4BDC-A56B-415A4FD2C41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99" y="5109076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16721"/>
          <a:stretch/>
        </p:blipFill>
        <p:spPr>
          <a:xfrm>
            <a:off x="2267744" y="4653136"/>
            <a:ext cx="2520000" cy="1858801"/>
          </a:xfrm>
          <a:prstGeom prst="rect">
            <a:avLst/>
          </a:prstGeom>
        </p:spPr>
      </p:pic>
      <p:pic>
        <p:nvPicPr>
          <p:cNvPr id="10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7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Каламкас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9" name="Прямоугольник 8"/>
          <p:cNvSpPr/>
          <p:nvPr/>
        </p:nvSpPr>
        <p:spPr>
          <a:xfrm>
            <a:off x="241995" y="1997546"/>
            <a:ext cx="41146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Наклонно-направленные скважины </a:t>
            </a:r>
            <a:r>
              <a:rPr lang="en-US" sz="2000" dirty="0"/>
              <a:t>~</a:t>
            </a:r>
            <a:r>
              <a:rPr lang="ru-RU" sz="2000" dirty="0"/>
              <a:t>900 метров глубина по вертикали,  с отходом забоя </a:t>
            </a:r>
            <a:r>
              <a:rPr lang="en-US" sz="2000" dirty="0"/>
              <a:t>~</a:t>
            </a:r>
            <a:r>
              <a:rPr lang="ru-RU" sz="2000" dirty="0"/>
              <a:t>212 метров от устья, на расстоянии </a:t>
            </a:r>
            <a:r>
              <a:rPr lang="en-US" sz="2000" dirty="0"/>
              <a:t>50-</a:t>
            </a:r>
            <a:r>
              <a:rPr lang="ru-RU" sz="2000" dirty="0"/>
              <a:t>150 метров друг от друга. Устья скважин располагались параллельными рядами, на одной линии и бурились в разные стороны.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64" y="1240136"/>
            <a:ext cx="2016000" cy="161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512" y="2565287"/>
            <a:ext cx="4392000" cy="329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88" y="4797152"/>
            <a:ext cx="2304000" cy="1843200"/>
          </a:xfrm>
          <a:prstGeom prst="rect">
            <a:avLst/>
          </a:prstGeom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6437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" name="CorelDRAW" r:id="rId8" imgW="2509920" imgH="272880" progId="CorelDraw.Graphic.15">
                  <p:embed/>
                </p:oleObj>
              </mc:Choice>
              <mc:Fallback>
                <p:oleObj name="CorelDRAW" r:id="rId8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9992" y="2699628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вертикальная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6016" y="33477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наклонная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4005064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наклонная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2392" y="4931876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вертикальная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3342" y="3717032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Каспийское море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3981377" y="6396033"/>
            <a:ext cx="1161826" cy="365125"/>
          </a:xfrm>
        </p:spPr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5</a:t>
            </a:fld>
            <a:endParaRPr 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C323A-D284-47B1-BBED-185D722BC3CA}"/>
              </a:ext>
            </a:extLst>
          </p:cNvPr>
          <p:cNvSpPr txBox="1"/>
          <p:nvPr/>
        </p:nvSpPr>
        <p:spPr>
          <a:xfrm>
            <a:off x="6971743" y="1005356"/>
            <a:ext cx="187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</p:txBody>
      </p:sp>
      <p:pic>
        <p:nvPicPr>
          <p:cNvPr id="19" name="Рисунок 18" descr="Option1 SPE_Almaty_logo">
            <a:extLst>
              <a:ext uri="{FF2B5EF4-FFF2-40B4-BE49-F238E27FC236}">
                <a16:creationId xmlns:a16="http://schemas.microsoft.com/office/drawing/2014/main" id="{CE957F05-0361-4933-8F6F-EC9BA0D1847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29" y="5182222"/>
            <a:ext cx="1440000" cy="11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30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49" y="4050320"/>
            <a:ext cx="5500146" cy="244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02" y="1594726"/>
            <a:ext cx="5598244" cy="2448000"/>
          </a:xfrm>
          <a:prstGeom prst="rect">
            <a:avLst/>
          </a:prstGeom>
        </p:spPr>
      </p:pic>
      <p:pic>
        <p:nvPicPr>
          <p:cNvPr id="10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4832"/>
            <a:ext cx="8712967" cy="1692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550" b="1" dirty="0">
                <a:solidFill>
                  <a:schemeClr val="bg1"/>
                </a:solidFill>
              </a:rPr>
              <a:t>Месторождение </a:t>
            </a:r>
            <a:r>
              <a:rPr lang="ru-RU" sz="3550" b="1" dirty="0" err="1">
                <a:solidFill>
                  <a:schemeClr val="bg1"/>
                </a:solidFill>
              </a:rPr>
              <a:t>Каражанбас</a:t>
            </a:r>
            <a:endParaRPr lang="ru-RU" sz="355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sp>
        <p:nvSpPr>
          <p:cNvPr id="9" name="Прямоугольник 8"/>
          <p:cNvSpPr/>
          <p:nvPr/>
        </p:nvSpPr>
        <p:spPr>
          <a:xfrm>
            <a:off x="249997" y="1601848"/>
            <a:ext cx="37313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1992 году, </a:t>
            </a:r>
            <a:r>
              <a:rPr lang="ru-RU" sz="1600" b="1" u="sng" dirty="0"/>
              <a:t>впервые в Казахстане</a:t>
            </a:r>
            <a:r>
              <a:rPr lang="ru-RU" sz="1600" dirty="0"/>
              <a:t>, были пробурены первые две горизонтальные скважины, по инициативе </a:t>
            </a:r>
            <a:r>
              <a:rPr lang="ru-RU" sz="1600" dirty="0" err="1"/>
              <a:t>Тулешова</a:t>
            </a:r>
            <a:r>
              <a:rPr lang="en-US" sz="1600" dirty="0"/>
              <a:t> </a:t>
            </a:r>
            <a:r>
              <a:rPr lang="ru-RU" sz="1600" dirty="0"/>
              <a:t>К., главного геолога,  на месторождении </a:t>
            </a:r>
            <a:r>
              <a:rPr lang="ru-RU" sz="1600" dirty="0" err="1"/>
              <a:t>Каражанбас</a:t>
            </a:r>
            <a:r>
              <a:rPr lang="ru-RU" sz="1600" dirty="0"/>
              <a:t>, буровыми мастерами </a:t>
            </a:r>
            <a:r>
              <a:rPr lang="ru-RU" sz="1600" dirty="0" err="1"/>
              <a:t>Аралбаев</a:t>
            </a:r>
            <a:r>
              <a:rPr lang="ru-RU" sz="1600" dirty="0"/>
              <a:t> К., </a:t>
            </a:r>
            <a:r>
              <a:rPr lang="ru-RU" sz="1600" dirty="0" err="1"/>
              <a:t>Далбаев</a:t>
            </a:r>
            <a:r>
              <a:rPr lang="ru-RU" sz="1600" dirty="0"/>
              <a:t> А.М., Иденов С.Б. Применяли самую простую телеметрическую систему с каналом связи по кабелю, российского производства.</a:t>
            </a:r>
            <a:endParaRPr lang="en-US" sz="1600" dirty="0"/>
          </a:p>
          <a:p>
            <a:pPr algn="just"/>
            <a:r>
              <a:rPr lang="ru-RU" sz="1600" dirty="0"/>
              <a:t>Также Буровая установка БУМ-75Э была построена на месторождении </a:t>
            </a:r>
            <a:r>
              <a:rPr lang="ru-RU" sz="1600" dirty="0" err="1"/>
              <a:t>Каражанбас</a:t>
            </a:r>
            <a:r>
              <a:rPr lang="ru-RU" sz="1600" dirty="0"/>
              <a:t>. Компактная установка включала вышку, насосы, емкости были установлены в три этажа, друг-под другом. Освоил и ввел в эксплуатацию установку буровой мастер </a:t>
            </a:r>
            <a:r>
              <a:rPr lang="ru-RU" sz="1600" dirty="0" err="1"/>
              <a:t>Жаксылык</a:t>
            </a:r>
            <a:r>
              <a:rPr lang="ru-RU" sz="1600" dirty="0"/>
              <a:t> Кабаков.    </a:t>
            </a:r>
          </a:p>
          <a:p>
            <a:pPr algn="just"/>
            <a:endParaRPr lang="ru-RU" sz="1600" dirty="0"/>
          </a:p>
        </p:txBody>
      </p:sp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6437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9" name="CorelDRAW" r:id="rId6" imgW="2509920" imgH="272880" progId="CorelDraw.Graphic.15">
                  <p:embed/>
                </p:oleObj>
              </mc:Choice>
              <mc:Fallback>
                <p:oleObj name="CorelDRAW" r:id="rId6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3981377" y="6396033"/>
            <a:ext cx="1161826" cy="365125"/>
          </a:xfrm>
        </p:spPr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6</a:t>
            </a:fld>
            <a:endParaRPr lang="ru-RU" sz="1200" dirty="0"/>
          </a:p>
        </p:txBody>
      </p:sp>
      <p:pic>
        <p:nvPicPr>
          <p:cNvPr id="14" name="Рисунок 13" descr="Option1 SPE_Almaty_logo">
            <a:extLst>
              <a:ext uri="{FF2B5EF4-FFF2-40B4-BE49-F238E27FC236}">
                <a16:creationId xmlns:a16="http://schemas.microsoft.com/office/drawing/2014/main" id="{52E32DC8-1AE1-45D5-86DF-632AFEEA21D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46" y="5149895"/>
            <a:ext cx="1476000" cy="11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5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Арман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pPr marL="0" indent="0"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5"/>
          <p:cNvGraphicFramePr>
            <a:graphicFrameLocks noChangeAspect="1"/>
          </p:cNvGraphicFramePr>
          <p:nvPr/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7" name="CorelDRAW" r:id="rId3" imgW="2509920" imgH="272880" progId="CorelDraw.Graphic.15">
                  <p:embed/>
                </p:oleObj>
              </mc:Choice>
              <mc:Fallback>
                <p:oleObj name="CorelDRAW" r:id="rId3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14" name="Picture 12" descr="\\192.168.1.4\Documents\3 Companies Operator\6 Karachaganak KPO\Cluster Drilling program\Arman\Arman field 1995 asd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8482"/>
            <a:ext cx="46298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34617" y="1849138"/>
            <a:ext cx="39630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Буровая установка ТОО </a:t>
            </a:r>
            <a:r>
              <a:rPr lang="ru-RU" dirty="0" err="1"/>
              <a:t>Бургышы</a:t>
            </a:r>
            <a:r>
              <a:rPr lang="ru-RU" dirty="0"/>
              <a:t>, БУ-2500/160 ЭПК</a:t>
            </a:r>
            <a:r>
              <a:rPr lang="en-US" dirty="0"/>
              <a:t> </a:t>
            </a:r>
            <a:r>
              <a:rPr lang="ru-RU" dirty="0"/>
              <a:t>эшелонного типа, смонтированная на высоких рельсах бурила близкорасположенные скважины и за несколько часов вышка, 3 буровых насоса, циркуляционная система, трансформатор и </a:t>
            </a:r>
            <a:r>
              <a:rPr lang="ru-RU" dirty="0" err="1"/>
              <a:t>тиристорный</a:t>
            </a:r>
            <a:r>
              <a:rPr lang="ru-RU" dirty="0"/>
              <a:t> блок, передвигались гидравлическими цилиндрами с устья пробуренной скважины на следующее устье. </a:t>
            </a:r>
          </a:p>
          <a:p>
            <a:pPr algn="just"/>
            <a:r>
              <a:rPr lang="ru-RU" dirty="0"/>
              <a:t>Демонтировались только приемные мостки, ПВО, линии глушения и </a:t>
            </a:r>
            <a:r>
              <a:rPr lang="ru-RU" dirty="0" err="1"/>
              <a:t>дросселирования</a:t>
            </a:r>
            <a:r>
              <a:rPr lang="ru-RU" dirty="0"/>
              <a:t>.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7</a:t>
            </a:fld>
            <a:endParaRPr lang="ru-RU" sz="1200" dirty="0"/>
          </a:p>
        </p:txBody>
      </p:sp>
      <p:sp>
        <p:nvSpPr>
          <p:cNvPr id="15" name="Объект 1">
            <a:extLst>
              <a:ext uri="{FF2B5EF4-FFF2-40B4-BE49-F238E27FC236}">
                <a16:creationId xmlns:a16="http://schemas.microsoft.com/office/drawing/2014/main" id="{434AD419-6321-4E80-875A-2A4F747322A0}"/>
              </a:ext>
            </a:extLst>
          </p:cNvPr>
          <p:cNvSpPr txBox="1">
            <a:spLocks/>
          </p:cNvSpPr>
          <p:nvPr/>
        </p:nvSpPr>
        <p:spPr>
          <a:xfrm>
            <a:off x="251520" y="278260"/>
            <a:ext cx="8640959" cy="586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Font typeface="Symbol" pitchFamily="18" charset="2"/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Арман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Font typeface="Symbol" pitchFamily="18" charset="2"/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pPr marL="0" indent="0">
              <a:buFont typeface="Symbol" pitchFamily="18" charset="2"/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Option1 SPE_Almaty_logo">
            <a:extLst>
              <a:ext uri="{FF2B5EF4-FFF2-40B4-BE49-F238E27FC236}">
                <a16:creationId xmlns:a16="http://schemas.microsoft.com/office/drawing/2014/main" id="{662ED2B2-ECD6-456A-84ED-5133155F39F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2" y="637058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609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Option1 SPE_Almaty_logo">
            <a:extLst>
              <a:ext uri="{FF2B5EF4-FFF2-40B4-BE49-F238E27FC236}">
                <a16:creationId xmlns:a16="http://schemas.microsoft.com/office/drawing/2014/main" id="{59C5325F-EDBD-4227-9887-A4C26CD044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3824"/>
            <a:ext cx="1545590" cy="1223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Арман </a:t>
            </a:r>
          </a:p>
          <a:p>
            <a:pPr marL="0" indent="0"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0984" y="1844824"/>
            <a:ext cx="385299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Орикс</a:t>
            </a:r>
            <a:r>
              <a:rPr lang="ru-RU" dirty="0"/>
              <a:t> </a:t>
            </a:r>
            <a:r>
              <a:rPr lang="ru-RU" dirty="0" err="1"/>
              <a:t>Энерджи</a:t>
            </a:r>
            <a:r>
              <a:rPr lang="ru-RU" dirty="0"/>
              <a:t> успешно разработало месторождение Арман, на восточном берегу Каспийского моря, где нефтяная залежь уходит под Каспийское море. Промысел имеет защитную насыпную дамбу вдоль берега. </a:t>
            </a:r>
          </a:p>
          <a:p>
            <a:pPr algn="just"/>
            <a:r>
              <a:rPr lang="ru-RU" dirty="0"/>
              <a:t>В 1995-98 годах, с насыпной площадки были пробурены несколько кустов наклонно-направленных скважин по 4 устья в каждом кусте. Глубиной 1450 метров по вертикали  и до 2500 по стволу.</a:t>
            </a:r>
          </a:p>
          <a:p>
            <a:pPr algn="just"/>
            <a:r>
              <a:rPr lang="ru-RU" dirty="0"/>
              <a:t>Расстояние  5,5 метров между скважинами и  19 м между кустами.</a:t>
            </a:r>
          </a:p>
          <a:p>
            <a:pPr algn="just"/>
            <a:endParaRPr lang="ru-RU" sz="16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68144" y="119675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</p:txBody>
      </p:sp>
      <p:pic>
        <p:nvPicPr>
          <p:cNvPr id="10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0" name="CorelDRAW" r:id="rId5" imgW="2509920" imgH="272880" progId="CorelDraw.Graphic.15">
                  <p:embed/>
                </p:oleObj>
              </mc:Choice>
              <mc:Fallback>
                <p:oleObj name="CorelDRAW" r:id="rId5" imgW="2509920" imgH="2728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988840"/>
            <a:ext cx="5076000" cy="3807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6512" y="3212976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Каспийское море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222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Арман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pPr marL="0" indent="0"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9879"/>
              </p:ext>
            </p:extLst>
          </p:nvPr>
        </p:nvGraphicFramePr>
        <p:xfrm>
          <a:off x="4356657" y="6306375"/>
          <a:ext cx="3528392" cy="40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9" name="CorelDRAW" r:id="rId3" imgW="2509920" imgH="272880" progId="CorelDraw.Graphic.15">
                  <p:embed/>
                </p:oleObj>
              </mc:Choice>
              <mc:Fallback>
                <p:oleObj name="CorelDRAW" r:id="rId3" imgW="2509920" imgH="272880" progId="CorelDraw.Graphic.15">
                  <p:embed/>
                  <p:pic>
                    <p:nvPicPr>
                      <p:cNvPr id="11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657" y="6306375"/>
                        <a:ext cx="3528392" cy="40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7"/>
          <p:cNvCxnSpPr>
            <a:cxnSpLocks/>
          </p:cNvCxnSpPr>
          <p:nvPr/>
        </p:nvCxnSpPr>
        <p:spPr>
          <a:xfrm>
            <a:off x="4442271" y="6721301"/>
            <a:ext cx="4402137" cy="0"/>
          </a:xfrm>
          <a:prstGeom prst="line">
            <a:avLst/>
          </a:prstGeom>
          <a:ln w="19050">
            <a:solidFill>
              <a:srgbClr val="09A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8"/>
          <p:cNvCxnSpPr>
            <a:cxnSpLocks/>
          </p:cNvCxnSpPr>
          <p:nvPr/>
        </p:nvCxnSpPr>
        <p:spPr>
          <a:xfrm>
            <a:off x="4624833" y="6813376"/>
            <a:ext cx="4440238" cy="0"/>
          </a:xfrm>
          <a:prstGeom prst="line">
            <a:avLst/>
          </a:prstGeom>
          <a:noFill/>
          <a:ln w="19050" cap="flat" cmpd="sng" algn="ctr">
            <a:solidFill>
              <a:srgbClr val="09A2E7"/>
            </a:solidFill>
            <a:prstDash val="solid"/>
          </a:ln>
          <a:effectLst/>
        </p:spPr>
      </p:cxnSp>
      <p:pic>
        <p:nvPicPr>
          <p:cNvPr id="14" name="Picture 12" descr="\\192.168.1.4\Documents\3 Companies Operator\6 Karachaganak KPO\Cluster Drilling program\Arman\Arman field 1995 asd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8482"/>
            <a:ext cx="46298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5833839"/>
            <a:ext cx="2664296" cy="10081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34617" y="1849138"/>
            <a:ext cx="39630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Буровая установка ТОО </a:t>
            </a:r>
            <a:r>
              <a:rPr lang="ru-RU" dirty="0" err="1"/>
              <a:t>Бургышы</a:t>
            </a:r>
            <a:r>
              <a:rPr lang="ru-RU" dirty="0"/>
              <a:t>, БУ-2500/160 ЭПК</a:t>
            </a:r>
            <a:r>
              <a:rPr lang="en-US" dirty="0"/>
              <a:t> </a:t>
            </a:r>
            <a:r>
              <a:rPr lang="ru-RU" dirty="0"/>
              <a:t>эшелонного типа, смонтированная на высоких рельсах бурила близкорасположенные скважины и за несколько часов вышка, 3 буровых насоса, циркуляционная система, трансформатор и </a:t>
            </a:r>
            <a:r>
              <a:rPr lang="ru-RU" dirty="0" err="1"/>
              <a:t>тиристорный</a:t>
            </a:r>
            <a:r>
              <a:rPr lang="ru-RU" dirty="0"/>
              <a:t> блок, передвигались гидравлическими цилиндрами с устья пробуренной скважины на следующее устье. </a:t>
            </a:r>
          </a:p>
          <a:p>
            <a:pPr algn="just"/>
            <a:r>
              <a:rPr lang="ru-RU" dirty="0"/>
              <a:t>Демонтировались только приемные мостки, ПВО, линии глушения и </a:t>
            </a:r>
            <a:r>
              <a:rPr lang="ru-RU" dirty="0" err="1"/>
              <a:t>дросселирования</a:t>
            </a:r>
            <a:r>
              <a:rPr lang="ru-RU" dirty="0"/>
              <a:t>.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19B0651-EE4F-4900-A07F-96A6BFA9D0F0}" type="slidenum">
              <a:rPr lang="ru-RU" sz="1200" smtClean="0"/>
              <a:pPr algn="l"/>
              <a:t>9</a:t>
            </a:fld>
            <a:endParaRPr lang="ru-RU" sz="1200" dirty="0"/>
          </a:p>
        </p:txBody>
      </p:sp>
      <p:sp>
        <p:nvSpPr>
          <p:cNvPr id="15" name="Объект 1">
            <a:extLst>
              <a:ext uri="{FF2B5EF4-FFF2-40B4-BE49-F238E27FC236}">
                <a16:creationId xmlns:a16="http://schemas.microsoft.com/office/drawing/2014/main" id="{434AD419-6321-4E80-875A-2A4F747322A0}"/>
              </a:ext>
            </a:extLst>
          </p:cNvPr>
          <p:cNvSpPr txBox="1">
            <a:spLocks/>
          </p:cNvSpPr>
          <p:nvPr/>
        </p:nvSpPr>
        <p:spPr>
          <a:xfrm>
            <a:off x="251520" y="278260"/>
            <a:ext cx="8640959" cy="586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ru-RU" sz="1600" b="1" dirty="0">
                <a:solidFill>
                  <a:srgbClr val="FFFF00"/>
                </a:solidFill>
              </a:rPr>
              <a:t>История развития кустового бурения в Казахстане</a:t>
            </a:r>
            <a:r>
              <a:rPr lang="en-US" sz="1600" b="1" dirty="0">
                <a:solidFill>
                  <a:srgbClr val="FFFF00"/>
                </a:solidFill>
              </a:rPr>
              <a:t>/Cluster batch Drilling history in Kazakhstan</a:t>
            </a:r>
            <a:endParaRPr lang="ru-RU" sz="16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Font typeface="Symbol" pitchFamily="18" charset="2"/>
              <a:buNone/>
            </a:pPr>
            <a:r>
              <a:rPr lang="ru-RU" sz="3600" b="1" dirty="0">
                <a:solidFill>
                  <a:schemeClr val="bg1"/>
                </a:solidFill>
              </a:rPr>
              <a:t>Месторождение </a:t>
            </a:r>
            <a:r>
              <a:rPr lang="ru-RU" sz="3600" b="1" dirty="0" err="1">
                <a:solidFill>
                  <a:schemeClr val="bg1"/>
                </a:solidFill>
              </a:rPr>
              <a:t>Арман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Font typeface="Symbol" pitchFamily="18" charset="2"/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pPr marL="0" indent="0">
              <a:buFont typeface="Symbol" pitchFamily="18" charset="2"/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Option1 SPE_Almaty_logo">
            <a:extLst>
              <a:ext uri="{FF2B5EF4-FFF2-40B4-BE49-F238E27FC236}">
                <a16:creationId xmlns:a16="http://schemas.microsoft.com/office/drawing/2014/main" id="{75B1F6AD-7D01-4C63-B89C-90E61465426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4" y="629280"/>
            <a:ext cx="1545590" cy="122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511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15686</TotalTime>
  <Words>2330</Words>
  <Application>Microsoft Office PowerPoint</Application>
  <PresentationFormat>Экран (4:3)</PresentationFormat>
  <Paragraphs>285</Paragraphs>
  <Slides>34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Candara</vt:lpstr>
      <vt:lpstr>Symbol</vt:lpstr>
      <vt:lpstr>Wingdings</vt:lpstr>
      <vt:lpstr>Волна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История развития кустового бурения в Казахстане/Cluster batch Drilling history in Kazakhstan Схема расположения бурового оборудования при кустовом бурении </vt:lpstr>
      <vt:lpstr>История развития кустового бурения в Казахстане/Cluster batch Drilling history in Kazakhstan Конвейерное, по-интервальное  бурение / Batch drilling</vt:lpstr>
      <vt:lpstr>История развития кустового бурения в Казахстане/Cluster batch Drilling history in Kazakhstan Вышка на скв. 1 (вид сверху)</vt:lpstr>
      <vt:lpstr>История развития кустового бурения в Казахстане/Cluster batch Drilling history in Kazakhstan Вышка на скв. 2 (вид сверху)</vt:lpstr>
      <vt:lpstr>История развития кустового бурения в Казахстане/Cluster batch Drilling history in Kazakhstan Вышка на скв. 3 (вид сверху)</vt:lpstr>
      <vt:lpstr>История развития кустового бурения в Казахстане/Cluster batch Drilling history in Kazakhstan Вышка на скв 4 (вид сверху)</vt:lpstr>
      <vt:lpstr>История развития кустового бурения в Казахстане/Cluster batch Drilling history in Kazakhstan Основание для скольжения и шахта </vt:lpstr>
      <vt:lpstr>История развития кустового бурения в Казахстане/Cluster batch Drilling history in Kazakhstan Гидравлические цилиндры / Sliding system</vt:lpstr>
      <vt:lpstr>История развития кустового бурения в Казахстане/Cluster batch Drilling history in Kazakhstan Шагающая установка / Walking system</vt:lpstr>
      <vt:lpstr>Презентация PowerPoint</vt:lpstr>
      <vt:lpstr>  Перспективы других месторождений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297</cp:revision>
  <cp:lastPrinted>2016-03-03T06:39:41Z</cp:lastPrinted>
  <dcterms:created xsi:type="dcterms:W3CDTF">2015-09-03T04:10:43Z</dcterms:created>
  <dcterms:modified xsi:type="dcterms:W3CDTF">2022-04-27T07:03:40Z</dcterms:modified>
</cp:coreProperties>
</file>